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7" r:id="rId4"/>
    <p:sldId id="277" r:id="rId5"/>
    <p:sldId id="259" r:id="rId6"/>
    <p:sldId id="260" r:id="rId7"/>
    <p:sldId id="266" r:id="rId8"/>
    <p:sldId id="261" r:id="rId9"/>
    <p:sldId id="268" r:id="rId10"/>
    <p:sldId id="269" r:id="rId11"/>
    <p:sldId id="270" r:id="rId12"/>
    <p:sldId id="271" r:id="rId13"/>
    <p:sldId id="272" r:id="rId14"/>
    <p:sldId id="273" r:id="rId15"/>
    <p:sldId id="274" r:id="rId16"/>
    <p:sldId id="275"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9/6/2016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9/6/2016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9/6/2016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9/6/2016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pPr/>
              <a:t>9/6/2016</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9/6/2016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Office 365 Applications Offline</a:t>
            </a:r>
            <a:endParaRPr lang="en-US" dirty="0"/>
          </a:p>
        </p:txBody>
      </p:sp>
    </p:spTree>
    <p:extLst>
      <p:ext uri="{BB962C8B-B14F-4D97-AF65-F5344CB8AC3E}">
        <p14:creationId xmlns:p14="http://schemas.microsoft.com/office/powerpoint/2010/main" val="1632975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866" y="945418"/>
            <a:ext cx="4105275" cy="2481594"/>
          </a:xfrm>
        </p:spPr>
        <p:txBody>
          <a:bodyPr>
            <a:normAutofit/>
          </a:bodyPr>
          <a:lstStyle/>
          <a:p>
            <a:r>
              <a:rPr lang="en-US" dirty="0" smtClean="0"/>
              <a:t>Once your device is successfully registered with NSD, click Done.</a:t>
            </a:r>
            <a:endParaRPr lang="en-US" dirty="0"/>
          </a:p>
        </p:txBody>
      </p:sp>
      <p:pic>
        <p:nvPicPr>
          <p:cNvPr id="4" name="Picture 3"/>
          <p:cNvPicPr>
            <a:picLocks noChangeAspect="1"/>
          </p:cNvPicPr>
          <p:nvPr/>
        </p:nvPicPr>
        <p:blipFill>
          <a:blip r:embed="rId2"/>
          <a:stretch>
            <a:fillRect/>
          </a:stretch>
        </p:blipFill>
        <p:spPr>
          <a:xfrm>
            <a:off x="441132" y="269599"/>
            <a:ext cx="7400470" cy="6258422"/>
          </a:xfrm>
          <a:prstGeom prst="rect">
            <a:avLst/>
          </a:prstGeom>
        </p:spPr>
      </p:pic>
    </p:spTree>
    <p:extLst>
      <p:ext uri="{BB962C8B-B14F-4D97-AF65-F5344CB8AC3E}">
        <p14:creationId xmlns:p14="http://schemas.microsoft.com/office/powerpoint/2010/main" val="306803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23295" y="232120"/>
            <a:ext cx="2916877" cy="6407219"/>
          </a:xfrm>
          <a:prstGeom prst="rect">
            <a:avLst/>
          </a:prstGeom>
        </p:spPr>
      </p:pic>
      <p:sp>
        <p:nvSpPr>
          <p:cNvPr id="2" name="Title 1"/>
          <p:cNvSpPr>
            <a:spLocks noGrp="1"/>
          </p:cNvSpPr>
          <p:nvPr>
            <p:ph type="title"/>
          </p:nvPr>
        </p:nvSpPr>
        <p:spPr>
          <a:xfrm>
            <a:off x="895713" y="1343771"/>
            <a:ext cx="5664113" cy="2970627"/>
          </a:xfrm>
        </p:spPr>
        <p:txBody>
          <a:bodyPr>
            <a:normAutofit/>
          </a:bodyPr>
          <a:lstStyle/>
          <a:p>
            <a:r>
              <a:rPr lang="en-US" dirty="0" smtClean="0"/>
              <a:t>You should now be able to see your NSD email address with “Work or school account” underneath </a:t>
            </a:r>
            <a:r>
              <a:rPr lang="en-US" b="1" dirty="0" smtClean="0"/>
              <a:t>Accounts used by other apps</a:t>
            </a:r>
            <a:r>
              <a:rPr lang="en-US" dirty="0" smtClean="0"/>
              <a:t>.</a:t>
            </a:r>
            <a:endParaRPr lang="en-US" dirty="0"/>
          </a:p>
        </p:txBody>
      </p:sp>
      <p:pic>
        <p:nvPicPr>
          <p:cNvPr id="5" name="Picture 4"/>
          <p:cNvPicPr>
            <a:picLocks noChangeAspect="1"/>
          </p:cNvPicPr>
          <p:nvPr/>
        </p:nvPicPr>
        <p:blipFill>
          <a:blip r:embed="rId3"/>
          <a:stretch>
            <a:fillRect/>
          </a:stretch>
        </p:blipFill>
        <p:spPr>
          <a:xfrm>
            <a:off x="7086268" y="5939625"/>
            <a:ext cx="2930430" cy="628152"/>
          </a:xfrm>
          <a:prstGeom prst="rect">
            <a:avLst/>
          </a:prstGeom>
        </p:spPr>
      </p:pic>
    </p:spTree>
    <p:extLst>
      <p:ext uri="{BB962C8B-B14F-4D97-AF65-F5344CB8AC3E}">
        <p14:creationId xmlns:p14="http://schemas.microsoft.com/office/powerpoint/2010/main" val="3935727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6132" y="1882219"/>
            <a:ext cx="4120669" cy="3771158"/>
          </a:xfrm>
        </p:spPr>
        <p:txBody>
          <a:bodyPr>
            <a:normAutofit fontScale="90000"/>
          </a:bodyPr>
          <a:lstStyle/>
          <a:p>
            <a:r>
              <a:rPr lang="en-US" dirty="0" smtClean="0"/>
              <a:t>Finally, click on (+) Add an account under </a:t>
            </a:r>
            <a:r>
              <a:rPr lang="en-US" b="1" dirty="0" smtClean="0"/>
              <a:t>Email, calendar, and contacts</a:t>
            </a:r>
            <a:r>
              <a:rPr lang="en-US" dirty="0" smtClean="0"/>
              <a:t>.</a:t>
            </a:r>
            <a:br>
              <a:rPr lang="en-US" dirty="0" smtClean="0"/>
            </a:br>
            <a:r>
              <a:rPr lang="en-US" dirty="0"/>
              <a:t/>
            </a:r>
            <a:br>
              <a:rPr lang="en-US" dirty="0"/>
            </a:br>
            <a:r>
              <a:rPr lang="en-US" dirty="0" smtClean="0"/>
              <a:t>Click on your Work or school account from the options listed.</a:t>
            </a:r>
            <a:br>
              <a:rPr lang="en-US" dirty="0" smtClean="0"/>
            </a:br>
            <a:r>
              <a:rPr lang="en-US" dirty="0"/>
              <a:t/>
            </a:r>
            <a:br>
              <a:rPr lang="en-US" dirty="0"/>
            </a:br>
            <a:r>
              <a:rPr lang="en-US" dirty="0" smtClean="0"/>
              <a:t>This step will allow you to use the Outlook 2016 application installed on your device.</a:t>
            </a:r>
            <a:endParaRPr lang="en-US" dirty="0"/>
          </a:p>
        </p:txBody>
      </p:sp>
      <p:pic>
        <p:nvPicPr>
          <p:cNvPr id="4" name="Picture 3"/>
          <p:cNvPicPr>
            <a:picLocks noChangeAspect="1"/>
          </p:cNvPicPr>
          <p:nvPr/>
        </p:nvPicPr>
        <p:blipFill>
          <a:blip r:embed="rId2"/>
          <a:stretch>
            <a:fillRect/>
          </a:stretch>
        </p:blipFill>
        <p:spPr>
          <a:xfrm>
            <a:off x="469127" y="278728"/>
            <a:ext cx="7186197" cy="6177608"/>
          </a:xfrm>
          <a:prstGeom prst="rect">
            <a:avLst/>
          </a:prstGeom>
        </p:spPr>
      </p:pic>
      <p:pic>
        <p:nvPicPr>
          <p:cNvPr id="6" name="Picture 5"/>
          <p:cNvPicPr>
            <a:picLocks noChangeAspect="1"/>
          </p:cNvPicPr>
          <p:nvPr/>
        </p:nvPicPr>
        <p:blipFill>
          <a:blip r:embed="rId3"/>
          <a:stretch>
            <a:fillRect/>
          </a:stretch>
        </p:blipFill>
        <p:spPr>
          <a:xfrm>
            <a:off x="2339808" y="1971923"/>
            <a:ext cx="3406355" cy="729427"/>
          </a:xfrm>
          <a:prstGeom prst="rect">
            <a:avLst/>
          </a:prstGeom>
        </p:spPr>
      </p:pic>
    </p:spTree>
    <p:extLst>
      <p:ext uri="{BB962C8B-B14F-4D97-AF65-F5344CB8AC3E}">
        <p14:creationId xmlns:p14="http://schemas.microsoft.com/office/powerpoint/2010/main" val="2090951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9228" y="237131"/>
            <a:ext cx="7307514" cy="6282938"/>
          </a:xfrm>
          <a:prstGeom prst="rect">
            <a:avLst/>
          </a:prstGeom>
        </p:spPr>
      </p:pic>
      <p:sp>
        <p:nvSpPr>
          <p:cNvPr id="2" name="Title 1"/>
          <p:cNvSpPr>
            <a:spLocks noGrp="1"/>
          </p:cNvSpPr>
          <p:nvPr>
            <p:ph type="title"/>
          </p:nvPr>
        </p:nvSpPr>
        <p:spPr>
          <a:xfrm>
            <a:off x="7816132" y="1493021"/>
            <a:ext cx="4120669" cy="3771158"/>
          </a:xfrm>
        </p:spPr>
        <p:txBody>
          <a:bodyPr>
            <a:normAutofit fontScale="90000"/>
          </a:bodyPr>
          <a:lstStyle/>
          <a:p>
            <a:r>
              <a:rPr lang="en-US" dirty="0" smtClean="0"/>
              <a:t>When prompted to make your device more secure by enforcing certain policies, click “Enforce policies”.</a:t>
            </a:r>
            <a:br>
              <a:rPr lang="en-US" dirty="0" smtClean="0"/>
            </a:br>
            <a:r>
              <a:rPr lang="en-US" dirty="0"/>
              <a:t/>
            </a:r>
            <a:br>
              <a:rPr lang="en-US" dirty="0"/>
            </a:br>
            <a:r>
              <a:rPr lang="en-US" dirty="0" smtClean="0"/>
              <a:t>You will then see a pop-up box that says “All done!”</a:t>
            </a:r>
            <a:br>
              <a:rPr lang="en-US" dirty="0" smtClean="0"/>
            </a:br>
            <a:r>
              <a:rPr lang="en-US" dirty="0"/>
              <a:t/>
            </a:r>
            <a:br>
              <a:rPr lang="en-US" dirty="0"/>
            </a:br>
            <a:r>
              <a:rPr lang="en-US" dirty="0" smtClean="0"/>
              <a:t>Click Done.</a:t>
            </a:r>
            <a:endParaRPr lang="en-US" dirty="0"/>
          </a:p>
        </p:txBody>
      </p:sp>
    </p:spTree>
    <p:extLst>
      <p:ext uri="{BB962C8B-B14F-4D97-AF65-F5344CB8AC3E}">
        <p14:creationId xmlns:p14="http://schemas.microsoft.com/office/powerpoint/2010/main" val="2015718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51251" y="228144"/>
            <a:ext cx="2992897" cy="6403243"/>
          </a:xfrm>
          <a:prstGeom prst="rect">
            <a:avLst/>
          </a:prstGeom>
        </p:spPr>
      </p:pic>
      <p:sp>
        <p:nvSpPr>
          <p:cNvPr id="2" name="Title 1"/>
          <p:cNvSpPr>
            <a:spLocks noGrp="1"/>
          </p:cNvSpPr>
          <p:nvPr>
            <p:ph type="title"/>
          </p:nvPr>
        </p:nvSpPr>
        <p:spPr>
          <a:xfrm>
            <a:off x="895713" y="1343771"/>
            <a:ext cx="5664113" cy="2970627"/>
          </a:xfrm>
        </p:spPr>
        <p:txBody>
          <a:bodyPr>
            <a:normAutofit fontScale="90000"/>
          </a:bodyPr>
          <a:lstStyle/>
          <a:p>
            <a:r>
              <a:rPr lang="en-US" dirty="0" smtClean="0"/>
              <a:t>You should now be able to see your NSD email address with “Nsd131” underneath </a:t>
            </a:r>
            <a:r>
              <a:rPr lang="en-US" b="1" dirty="0" smtClean="0"/>
              <a:t>Email, calendar, and contacts.</a:t>
            </a:r>
            <a:br>
              <a:rPr lang="en-US" b="1" dirty="0" smtClean="0"/>
            </a:br>
            <a:r>
              <a:rPr lang="en-US" b="1" dirty="0"/>
              <a:t/>
            </a:r>
            <a:br>
              <a:rPr lang="en-US" b="1" dirty="0"/>
            </a:br>
            <a:r>
              <a:rPr lang="en-US" dirty="0" smtClean="0"/>
              <a:t>Close out of Settings by clicking on the x in the top-right corner of your screen.</a:t>
            </a:r>
            <a:endParaRPr lang="en-US" dirty="0"/>
          </a:p>
        </p:txBody>
      </p:sp>
      <p:pic>
        <p:nvPicPr>
          <p:cNvPr id="5" name="Picture 4"/>
          <p:cNvPicPr>
            <a:picLocks noChangeAspect="1"/>
          </p:cNvPicPr>
          <p:nvPr/>
        </p:nvPicPr>
        <p:blipFill>
          <a:blip r:embed="rId3"/>
          <a:stretch>
            <a:fillRect/>
          </a:stretch>
        </p:blipFill>
        <p:spPr>
          <a:xfrm>
            <a:off x="6847729" y="4373218"/>
            <a:ext cx="2930430" cy="628152"/>
          </a:xfrm>
          <a:prstGeom prst="rect">
            <a:avLst/>
          </a:prstGeom>
        </p:spPr>
      </p:pic>
    </p:spTree>
    <p:extLst>
      <p:ext uri="{BB962C8B-B14F-4D97-AF65-F5344CB8AC3E}">
        <p14:creationId xmlns:p14="http://schemas.microsoft.com/office/powerpoint/2010/main" val="4202001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745" r="2528"/>
          <a:stretch/>
        </p:blipFill>
        <p:spPr>
          <a:xfrm>
            <a:off x="6553366" y="282939"/>
            <a:ext cx="3990063" cy="6363092"/>
          </a:xfrm>
          <a:prstGeom prst="rect">
            <a:avLst/>
          </a:prstGeom>
        </p:spPr>
      </p:pic>
      <p:sp>
        <p:nvSpPr>
          <p:cNvPr id="2" name="Title 1"/>
          <p:cNvSpPr>
            <a:spLocks noGrp="1"/>
          </p:cNvSpPr>
          <p:nvPr>
            <p:ph type="title"/>
          </p:nvPr>
        </p:nvSpPr>
        <p:spPr>
          <a:xfrm>
            <a:off x="546975" y="1505447"/>
            <a:ext cx="5783382" cy="3638053"/>
          </a:xfrm>
        </p:spPr>
        <p:txBody>
          <a:bodyPr>
            <a:normAutofit fontScale="90000"/>
          </a:bodyPr>
          <a:lstStyle/>
          <a:p>
            <a:r>
              <a:rPr lang="en-US" dirty="0" smtClean="0"/>
              <a:t>In the Cortana search box (to the right of the Start (Windows) icon, type Outlook, which is your device’s email application.</a:t>
            </a:r>
            <a:br>
              <a:rPr lang="en-US" dirty="0" smtClean="0"/>
            </a:br>
            <a:r>
              <a:rPr lang="en-US" dirty="0"/>
              <a:t/>
            </a:r>
            <a:br>
              <a:rPr lang="en-US" dirty="0"/>
            </a:br>
            <a:r>
              <a:rPr lang="en-US" dirty="0" smtClean="0"/>
              <a:t>Right-click while hovering over Outlook 2016 and select Pin to Taskbar.</a:t>
            </a:r>
            <a:br>
              <a:rPr lang="en-US" dirty="0" smtClean="0"/>
            </a:br>
            <a:r>
              <a:rPr lang="en-US" dirty="0"/>
              <a:t/>
            </a:r>
            <a:br>
              <a:rPr lang="en-US" dirty="0"/>
            </a:br>
            <a:r>
              <a:rPr lang="en-US" dirty="0" smtClean="0"/>
              <a:t>This adds an icon shortcut to Outlook to the black bar (the Taskbar) located at the bottom of your screen.</a:t>
            </a:r>
            <a:endParaRPr lang="en-US" dirty="0"/>
          </a:p>
        </p:txBody>
      </p:sp>
      <p:sp>
        <p:nvSpPr>
          <p:cNvPr id="8" name="Oval 7"/>
          <p:cNvSpPr/>
          <p:nvPr/>
        </p:nvSpPr>
        <p:spPr>
          <a:xfrm>
            <a:off x="6107347" y="6100737"/>
            <a:ext cx="2441050" cy="6440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23862" y="5444296"/>
            <a:ext cx="5683485" cy="355645"/>
          </a:xfrm>
          <a:prstGeom prst="rect">
            <a:avLst/>
          </a:prstGeom>
        </p:spPr>
      </p:pic>
    </p:spTree>
    <p:extLst>
      <p:ext uri="{BB962C8B-B14F-4D97-AF65-F5344CB8AC3E}">
        <p14:creationId xmlns:p14="http://schemas.microsoft.com/office/powerpoint/2010/main" val="2214233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320" y="5443478"/>
            <a:ext cx="10780776" cy="1282062"/>
          </a:xfrm>
        </p:spPr>
        <p:txBody>
          <a:bodyPr>
            <a:normAutofit fontScale="90000"/>
          </a:bodyPr>
          <a:lstStyle/>
          <a:p>
            <a:r>
              <a:rPr lang="en-US" dirty="0" smtClean="0"/>
              <a:t>Now, when you click on the Outlook 2016 icon in your task bar, you can access your NSD email account without logging in through the District website. Whether you use the web version or Outlook 2016 in your Taskbar is up to you.</a:t>
            </a:r>
            <a:endParaRPr lang="en-US" dirty="0"/>
          </a:p>
        </p:txBody>
      </p:sp>
      <p:pic>
        <p:nvPicPr>
          <p:cNvPr id="3" name="Picture 2"/>
          <p:cNvPicPr>
            <a:picLocks noChangeAspect="1"/>
          </p:cNvPicPr>
          <p:nvPr/>
        </p:nvPicPr>
        <p:blipFill>
          <a:blip r:embed="rId2"/>
          <a:stretch>
            <a:fillRect/>
          </a:stretch>
        </p:blipFill>
        <p:spPr>
          <a:xfrm>
            <a:off x="1460337" y="206169"/>
            <a:ext cx="9126741" cy="5133792"/>
          </a:xfrm>
          <a:prstGeom prst="rect">
            <a:avLst/>
          </a:prstGeom>
        </p:spPr>
      </p:pic>
    </p:spTree>
    <p:extLst>
      <p:ext uri="{BB962C8B-B14F-4D97-AF65-F5344CB8AC3E}">
        <p14:creationId xmlns:p14="http://schemas.microsoft.com/office/powerpoint/2010/main" val="3316232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320" y="545475"/>
            <a:ext cx="10780776" cy="1282062"/>
          </a:xfrm>
        </p:spPr>
        <p:txBody>
          <a:bodyPr>
            <a:normAutofit/>
          </a:bodyPr>
          <a:lstStyle/>
          <a:p>
            <a:r>
              <a:rPr lang="en-US" dirty="0" smtClean="0"/>
              <a:t>In addition to Outlook 2016, you can pin any applications installed on your computer to your Taskbar (see mine below).</a:t>
            </a:r>
            <a:endParaRPr lang="en-US" dirty="0"/>
          </a:p>
        </p:txBody>
      </p:sp>
      <p:pic>
        <p:nvPicPr>
          <p:cNvPr id="4" name="Picture 3"/>
          <p:cNvPicPr>
            <a:picLocks noChangeAspect="1"/>
          </p:cNvPicPr>
          <p:nvPr/>
        </p:nvPicPr>
        <p:blipFill rotWithShape="1">
          <a:blip r:embed="rId2"/>
          <a:srcRect t="-1" r="35702" b="-693"/>
          <a:stretch/>
        </p:blipFill>
        <p:spPr>
          <a:xfrm>
            <a:off x="343830" y="2416411"/>
            <a:ext cx="11359756" cy="454010"/>
          </a:xfrm>
          <a:prstGeom prst="rect">
            <a:avLst/>
          </a:prstGeom>
        </p:spPr>
      </p:pic>
      <p:sp>
        <p:nvSpPr>
          <p:cNvPr id="6" name="Title 1"/>
          <p:cNvSpPr txBox="1">
            <a:spLocks/>
          </p:cNvSpPr>
          <p:nvPr/>
        </p:nvSpPr>
        <p:spPr>
          <a:xfrm>
            <a:off x="633320" y="3061252"/>
            <a:ext cx="10780776" cy="333954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200" b="0" kern="1200" spc="-120" baseline="0">
                <a:solidFill>
                  <a:schemeClr val="tx1"/>
                </a:solidFill>
                <a:latin typeface="+mj-lt"/>
                <a:ea typeface="+mj-ea"/>
                <a:cs typeface="+mj-cs"/>
              </a:defRPr>
            </a:lvl1pPr>
          </a:lstStyle>
          <a:p>
            <a:r>
              <a:rPr lang="en-US" dirty="0" smtClean="0"/>
              <a:t>I recommend you pin the following applications:</a:t>
            </a:r>
          </a:p>
          <a:p>
            <a:pPr marL="457200" indent="-457200">
              <a:buFont typeface="Arial" panose="020B0604020202020204" pitchFamily="34" charset="0"/>
              <a:buChar char="•"/>
            </a:pPr>
            <a:r>
              <a:rPr lang="en-US" dirty="0" smtClean="0"/>
              <a:t>Outlook 2016</a:t>
            </a:r>
          </a:p>
          <a:p>
            <a:pPr marL="457200" indent="-457200">
              <a:buFont typeface="Arial" panose="020B0604020202020204" pitchFamily="34" charset="0"/>
              <a:buChar char="•"/>
            </a:pPr>
            <a:r>
              <a:rPr lang="en-US" dirty="0" smtClean="0"/>
              <a:t>OneDrive</a:t>
            </a:r>
          </a:p>
          <a:p>
            <a:pPr marL="457200" indent="-457200">
              <a:buFont typeface="Arial" panose="020B0604020202020204" pitchFamily="34" charset="0"/>
              <a:buChar char="•"/>
            </a:pPr>
            <a:r>
              <a:rPr lang="en-US" dirty="0" smtClean="0"/>
              <a:t>Microsoft Word</a:t>
            </a:r>
          </a:p>
          <a:p>
            <a:pPr marL="457200" indent="-457200">
              <a:buFont typeface="Arial" panose="020B0604020202020204" pitchFamily="34" charset="0"/>
              <a:buChar char="•"/>
            </a:pPr>
            <a:r>
              <a:rPr lang="en-US" dirty="0" smtClean="0"/>
              <a:t>Camera</a:t>
            </a:r>
          </a:p>
          <a:p>
            <a:pPr marL="457200" indent="-457200">
              <a:buFont typeface="Arial" panose="020B0604020202020204" pitchFamily="34" charset="0"/>
              <a:buChar char="•"/>
            </a:pPr>
            <a:r>
              <a:rPr lang="en-US" dirty="0" smtClean="0"/>
              <a:t>Microsoft Edge</a:t>
            </a:r>
          </a:p>
          <a:p>
            <a:pPr marL="457200" indent="-457200">
              <a:buFont typeface="Arial" panose="020B0604020202020204" pitchFamily="34" charset="0"/>
              <a:buChar char="•"/>
            </a:pPr>
            <a:r>
              <a:rPr lang="en-US" dirty="0" smtClean="0"/>
              <a:t>Chrome</a:t>
            </a:r>
            <a:endParaRPr lang="en-US" dirty="0"/>
          </a:p>
        </p:txBody>
      </p:sp>
    </p:spTree>
    <p:extLst>
      <p:ext uri="{BB962C8B-B14F-4D97-AF65-F5344CB8AC3E}">
        <p14:creationId xmlns:p14="http://schemas.microsoft.com/office/powerpoint/2010/main" val="236429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275" y="-612250"/>
            <a:ext cx="10780776" cy="3061253"/>
          </a:xfrm>
        </p:spPr>
        <p:txBody>
          <a:bodyPr>
            <a:normAutofit/>
          </a:bodyPr>
          <a:lstStyle/>
          <a:p>
            <a:r>
              <a:rPr lang="en-US" dirty="0" smtClean="0"/>
              <a:t>In this lesson, you will learn how to:</a:t>
            </a:r>
            <a:br>
              <a:rPr lang="en-US" dirty="0" smtClean="0"/>
            </a:br>
            <a:endParaRPr lang="en-US" dirty="0"/>
          </a:p>
        </p:txBody>
      </p:sp>
      <p:sp>
        <p:nvSpPr>
          <p:cNvPr id="6" name="Title 1"/>
          <p:cNvSpPr txBox="1">
            <a:spLocks/>
          </p:cNvSpPr>
          <p:nvPr/>
        </p:nvSpPr>
        <p:spPr>
          <a:xfrm>
            <a:off x="1261473" y="1623393"/>
            <a:ext cx="10780776" cy="306125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3200" b="0" kern="1200" spc="-120" baseline="0">
                <a:solidFill>
                  <a:schemeClr val="tx1"/>
                </a:solidFill>
                <a:latin typeface="+mj-lt"/>
                <a:ea typeface="+mj-ea"/>
                <a:cs typeface="+mj-cs"/>
              </a:defRPr>
            </a:lvl1pPr>
          </a:lstStyle>
          <a:p>
            <a:pPr marL="457200" indent="-457200">
              <a:buFont typeface="Arial" panose="020B0604020202020204" pitchFamily="34" charset="0"/>
              <a:buChar char="•"/>
            </a:pPr>
            <a:r>
              <a:rPr lang="en-US" dirty="0" smtClean="0"/>
              <a:t>Access Settings</a:t>
            </a:r>
          </a:p>
          <a:p>
            <a:pPr marL="457200" indent="-457200">
              <a:buFont typeface="Arial" panose="020B0604020202020204" pitchFamily="34" charset="0"/>
              <a:buChar char="•"/>
            </a:pPr>
            <a:r>
              <a:rPr lang="en-US" dirty="0" smtClean="0"/>
              <a:t>Upload a profile picture to your device,</a:t>
            </a:r>
          </a:p>
          <a:p>
            <a:pPr marL="457200" indent="-457200">
              <a:buFont typeface="Arial" panose="020B0604020202020204" pitchFamily="34" charset="0"/>
              <a:buChar char="•"/>
            </a:pPr>
            <a:r>
              <a:rPr lang="en-US" dirty="0" smtClean="0"/>
              <a:t>Sync your Microsoft School account with Office 365 applications on your device for offline use,</a:t>
            </a:r>
          </a:p>
          <a:p>
            <a:pPr marL="457200" indent="-457200">
              <a:buFont typeface="Arial" panose="020B0604020202020204" pitchFamily="34" charset="0"/>
              <a:buChar char="•"/>
            </a:pPr>
            <a:r>
              <a:rPr lang="en-US" dirty="0" smtClean="0"/>
              <a:t>Use Cortana search to find installed applications, and</a:t>
            </a:r>
          </a:p>
          <a:p>
            <a:pPr marL="457200" indent="-457200">
              <a:buFont typeface="Arial" panose="020B0604020202020204" pitchFamily="34" charset="0"/>
              <a:buChar char="•"/>
            </a:pPr>
            <a:r>
              <a:rPr lang="en-US" dirty="0" smtClean="0"/>
              <a:t>Pin applications to </a:t>
            </a:r>
            <a:r>
              <a:rPr lang="en-US" smtClean="0"/>
              <a:t>your Taskbar.</a:t>
            </a:r>
            <a:endParaRPr lang="en-US" dirty="0"/>
          </a:p>
        </p:txBody>
      </p:sp>
    </p:spTree>
    <p:extLst>
      <p:ext uri="{BB962C8B-B14F-4D97-AF65-F5344CB8AC3E}">
        <p14:creationId xmlns:p14="http://schemas.microsoft.com/office/powerpoint/2010/main" val="1548914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320" y="5443478"/>
            <a:ext cx="10780776" cy="1005030"/>
          </a:xfrm>
        </p:spPr>
        <p:txBody>
          <a:bodyPr>
            <a:normAutofit/>
          </a:bodyPr>
          <a:lstStyle/>
          <a:p>
            <a:r>
              <a:rPr lang="en-US" dirty="0" smtClean="0"/>
              <a:t>Navigate to </a:t>
            </a:r>
            <a:r>
              <a:rPr lang="en-US" b="1" dirty="0" smtClean="0"/>
              <a:t>Settings</a:t>
            </a:r>
            <a:r>
              <a:rPr lang="en-US" dirty="0" smtClean="0"/>
              <a:t> by clicking on the Start (Windows) icon in the lower-left corner of your desktop screen.</a:t>
            </a:r>
            <a:endParaRPr lang="en-US" dirty="0"/>
          </a:p>
        </p:txBody>
      </p:sp>
      <p:pic>
        <p:nvPicPr>
          <p:cNvPr id="7" name="Picture 6"/>
          <p:cNvPicPr>
            <a:picLocks noChangeAspect="1"/>
          </p:cNvPicPr>
          <p:nvPr/>
        </p:nvPicPr>
        <p:blipFill rotWithShape="1">
          <a:blip r:embed="rId2"/>
          <a:srcRect t="1565" r="841"/>
          <a:stretch/>
        </p:blipFill>
        <p:spPr>
          <a:xfrm>
            <a:off x="2360000" y="330788"/>
            <a:ext cx="7327417" cy="4965674"/>
          </a:xfrm>
          <a:prstGeom prst="rect">
            <a:avLst/>
          </a:prstGeom>
        </p:spPr>
      </p:pic>
      <p:sp>
        <p:nvSpPr>
          <p:cNvPr id="8" name="Oval 7"/>
          <p:cNvSpPr/>
          <p:nvPr/>
        </p:nvSpPr>
        <p:spPr>
          <a:xfrm>
            <a:off x="2043485" y="3927945"/>
            <a:ext cx="2441050" cy="6440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2320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9480" y="866692"/>
            <a:ext cx="10668455" cy="3807207"/>
          </a:xfrm>
          <a:prstGeom prst="rect">
            <a:avLst/>
          </a:prstGeom>
        </p:spPr>
      </p:pic>
      <p:sp>
        <p:nvSpPr>
          <p:cNvPr id="2" name="Title 1"/>
          <p:cNvSpPr>
            <a:spLocks noGrp="1"/>
          </p:cNvSpPr>
          <p:nvPr>
            <p:ph type="title"/>
          </p:nvPr>
        </p:nvSpPr>
        <p:spPr>
          <a:xfrm>
            <a:off x="633320" y="5443478"/>
            <a:ext cx="10780776" cy="686978"/>
          </a:xfrm>
        </p:spPr>
        <p:txBody>
          <a:bodyPr>
            <a:normAutofit/>
          </a:bodyPr>
          <a:lstStyle/>
          <a:p>
            <a:r>
              <a:rPr lang="en-US" dirty="0" smtClean="0"/>
              <a:t>On the Settings screen, click on </a:t>
            </a:r>
            <a:r>
              <a:rPr lang="en-US" b="1" dirty="0" smtClean="0"/>
              <a:t>Accounts</a:t>
            </a:r>
            <a:r>
              <a:rPr lang="en-US" dirty="0" smtClean="0"/>
              <a:t>.</a:t>
            </a:r>
            <a:endParaRPr lang="en-US" dirty="0"/>
          </a:p>
        </p:txBody>
      </p:sp>
      <p:sp>
        <p:nvSpPr>
          <p:cNvPr id="8" name="Oval 7"/>
          <p:cNvSpPr/>
          <p:nvPr/>
        </p:nvSpPr>
        <p:spPr>
          <a:xfrm>
            <a:off x="9040633" y="949446"/>
            <a:ext cx="2441050" cy="18208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62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0069" y="3131312"/>
            <a:ext cx="5224007" cy="1831512"/>
          </a:xfrm>
        </p:spPr>
        <p:txBody>
          <a:bodyPr>
            <a:normAutofit fontScale="90000"/>
          </a:bodyPr>
          <a:lstStyle/>
          <a:p>
            <a:r>
              <a:rPr lang="en-US" dirty="0" smtClean="0"/>
              <a:t>On the </a:t>
            </a:r>
            <a:r>
              <a:rPr lang="en-US" b="1" dirty="0" smtClean="0"/>
              <a:t>Your email and accounts </a:t>
            </a:r>
            <a:r>
              <a:rPr lang="en-US" dirty="0" smtClean="0"/>
              <a:t>tab, you are going to: </a:t>
            </a:r>
            <a:br>
              <a:rPr lang="en-US" dirty="0" smtClean="0"/>
            </a:br>
            <a:r>
              <a:rPr lang="en-US" dirty="0"/>
              <a:t/>
            </a:r>
            <a:br>
              <a:rPr lang="en-US" dirty="0"/>
            </a:br>
            <a:r>
              <a:rPr lang="en-US" dirty="0" smtClean="0"/>
              <a:t>1) add a profile picture (optional), </a:t>
            </a:r>
            <a:br>
              <a:rPr lang="en-US" dirty="0" smtClean="0"/>
            </a:br>
            <a:r>
              <a:rPr lang="en-US" dirty="0"/>
              <a:t/>
            </a:r>
            <a:br>
              <a:rPr lang="en-US" dirty="0"/>
            </a:br>
            <a:r>
              <a:rPr lang="en-US" dirty="0" smtClean="0"/>
              <a:t>2) add your Microsoft School account to  </a:t>
            </a:r>
            <a:r>
              <a:rPr lang="en-US" b="1" dirty="0" smtClean="0"/>
              <a:t>Email, calendar, and contacts,</a:t>
            </a:r>
            <a:r>
              <a:rPr lang="en-US" dirty="0" smtClean="0"/>
              <a:t> and </a:t>
            </a:r>
            <a:br>
              <a:rPr lang="en-US" dirty="0" smtClean="0"/>
            </a:br>
            <a:r>
              <a:rPr lang="en-US" dirty="0"/>
              <a:t/>
            </a:r>
            <a:br>
              <a:rPr lang="en-US" dirty="0"/>
            </a:br>
            <a:r>
              <a:rPr lang="en-US" dirty="0" smtClean="0"/>
              <a:t>3) add your Microsoft School account to </a:t>
            </a:r>
            <a:r>
              <a:rPr lang="en-US" b="1" dirty="0" smtClean="0"/>
              <a:t>Accounts used by other apps</a:t>
            </a:r>
            <a:r>
              <a:rPr lang="en-US" dirty="0" smtClean="0"/>
              <a:t>.</a:t>
            </a:r>
            <a:endParaRPr lang="en-US" dirty="0"/>
          </a:p>
        </p:txBody>
      </p:sp>
      <p:pic>
        <p:nvPicPr>
          <p:cNvPr id="4" name="Picture 3"/>
          <p:cNvPicPr>
            <a:picLocks noChangeAspect="1"/>
          </p:cNvPicPr>
          <p:nvPr/>
        </p:nvPicPr>
        <p:blipFill>
          <a:blip r:embed="rId2"/>
          <a:stretch>
            <a:fillRect/>
          </a:stretch>
        </p:blipFill>
        <p:spPr>
          <a:xfrm>
            <a:off x="633320" y="326670"/>
            <a:ext cx="5516750" cy="6185447"/>
          </a:xfrm>
          <a:prstGeom prst="rect">
            <a:avLst/>
          </a:prstGeom>
        </p:spPr>
      </p:pic>
      <p:sp>
        <p:nvSpPr>
          <p:cNvPr id="5" name="TextBox 4"/>
          <p:cNvSpPr txBox="1"/>
          <p:nvPr/>
        </p:nvSpPr>
        <p:spPr>
          <a:xfrm>
            <a:off x="2759103" y="3470275"/>
            <a:ext cx="564542" cy="584775"/>
          </a:xfrm>
          <a:prstGeom prst="rect">
            <a:avLst/>
          </a:prstGeom>
          <a:noFill/>
        </p:spPr>
        <p:txBody>
          <a:bodyPr wrap="square" rtlCol="0">
            <a:spAutoFit/>
          </a:bodyPr>
          <a:lstStyle/>
          <a:p>
            <a:pPr algn="ctr"/>
            <a:r>
              <a:rPr lang="en-US" sz="3200" b="1" dirty="0" smtClean="0">
                <a:solidFill>
                  <a:srgbClr val="FF0000"/>
                </a:solidFill>
              </a:rPr>
              <a:t>1</a:t>
            </a:r>
            <a:endParaRPr lang="en-US" sz="3200" b="1" dirty="0">
              <a:solidFill>
                <a:srgbClr val="FF0000"/>
              </a:solidFill>
            </a:endParaRPr>
          </a:p>
        </p:txBody>
      </p:sp>
      <p:sp>
        <p:nvSpPr>
          <p:cNvPr id="7" name="TextBox 6"/>
          <p:cNvSpPr txBox="1"/>
          <p:nvPr/>
        </p:nvSpPr>
        <p:spPr>
          <a:xfrm>
            <a:off x="2759103" y="4378049"/>
            <a:ext cx="564542" cy="584775"/>
          </a:xfrm>
          <a:prstGeom prst="rect">
            <a:avLst/>
          </a:prstGeom>
          <a:noFill/>
        </p:spPr>
        <p:txBody>
          <a:bodyPr wrap="square" rtlCol="0">
            <a:spAutoFit/>
          </a:bodyPr>
          <a:lstStyle/>
          <a:p>
            <a:pPr algn="ctr"/>
            <a:r>
              <a:rPr lang="en-US" sz="3200" b="1" dirty="0" smtClean="0">
                <a:solidFill>
                  <a:srgbClr val="FF0000"/>
                </a:solidFill>
              </a:rPr>
              <a:t>2</a:t>
            </a:r>
            <a:endParaRPr lang="en-US" sz="3200" b="1" dirty="0">
              <a:solidFill>
                <a:srgbClr val="FF0000"/>
              </a:solidFill>
            </a:endParaRPr>
          </a:p>
        </p:txBody>
      </p:sp>
      <p:sp>
        <p:nvSpPr>
          <p:cNvPr id="9" name="TextBox 8"/>
          <p:cNvSpPr txBox="1"/>
          <p:nvPr/>
        </p:nvSpPr>
        <p:spPr>
          <a:xfrm>
            <a:off x="2759103" y="5443477"/>
            <a:ext cx="564542" cy="584775"/>
          </a:xfrm>
          <a:prstGeom prst="rect">
            <a:avLst/>
          </a:prstGeom>
          <a:noFill/>
        </p:spPr>
        <p:txBody>
          <a:bodyPr wrap="square" rtlCol="0">
            <a:spAutoFit/>
          </a:bodyPr>
          <a:lstStyle/>
          <a:p>
            <a:pPr algn="ctr"/>
            <a:r>
              <a:rPr lang="en-US" sz="3200" b="1" dirty="0" smtClean="0">
                <a:solidFill>
                  <a:srgbClr val="FF0000"/>
                </a:solidFill>
              </a:rPr>
              <a:t>3</a:t>
            </a:r>
            <a:endParaRPr lang="en-US" sz="3200" b="1" dirty="0">
              <a:solidFill>
                <a:srgbClr val="FF0000"/>
              </a:solidFill>
            </a:endParaRPr>
          </a:p>
        </p:txBody>
      </p:sp>
    </p:spTree>
    <p:extLst>
      <p:ext uri="{BB962C8B-B14F-4D97-AF65-F5344CB8AC3E}">
        <p14:creationId xmlns:p14="http://schemas.microsoft.com/office/powerpoint/2010/main" val="218773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21" y="4271475"/>
            <a:ext cx="5664113" cy="1195862"/>
          </a:xfrm>
        </p:spPr>
        <p:txBody>
          <a:bodyPr>
            <a:normAutofit fontScale="90000"/>
          </a:bodyPr>
          <a:lstStyle/>
          <a:p>
            <a:r>
              <a:rPr lang="en-US" dirty="0" smtClean="0"/>
              <a:t>To add a profile picture, you can either upload a picture from your computer or take a picture with the camera.</a:t>
            </a:r>
            <a:br>
              <a:rPr lang="en-US" dirty="0" smtClean="0"/>
            </a:br>
            <a:r>
              <a:rPr lang="en-US" dirty="0"/>
              <a:t/>
            </a:r>
            <a:br>
              <a:rPr lang="en-US" dirty="0"/>
            </a:br>
            <a:r>
              <a:rPr lang="en-US" dirty="0" smtClean="0"/>
              <a:t>Your profile picture will appear in two places:</a:t>
            </a:r>
            <a:br>
              <a:rPr lang="en-US" dirty="0" smtClean="0"/>
            </a:br>
            <a:r>
              <a:rPr lang="en-US" dirty="0" smtClean="0"/>
              <a:t/>
            </a:r>
            <a:br>
              <a:rPr lang="en-US" dirty="0" smtClean="0"/>
            </a:br>
            <a:r>
              <a:rPr lang="en-US" dirty="0" smtClean="0"/>
              <a:t>	1) On the NSD sign-in screen on 	your device, and</a:t>
            </a:r>
            <a:br>
              <a:rPr lang="en-US" dirty="0" smtClean="0"/>
            </a:br>
            <a:r>
              <a:rPr lang="en-US" dirty="0"/>
              <a:t/>
            </a:r>
            <a:br>
              <a:rPr lang="en-US" dirty="0"/>
            </a:br>
            <a:r>
              <a:rPr lang="en-US" dirty="0" smtClean="0"/>
              <a:t>	2) In your Office 365 applications 	when collaborating with others.</a:t>
            </a:r>
            <a:endParaRPr lang="en-US" dirty="0"/>
          </a:p>
        </p:txBody>
      </p:sp>
      <p:pic>
        <p:nvPicPr>
          <p:cNvPr id="3" name="Picture 2"/>
          <p:cNvPicPr>
            <a:picLocks noChangeAspect="1"/>
          </p:cNvPicPr>
          <p:nvPr/>
        </p:nvPicPr>
        <p:blipFill>
          <a:blip r:embed="rId2"/>
          <a:stretch>
            <a:fillRect/>
          </a:stretch>
        </p:blipFill>
        <p:spPr>
          <a:xfrm>
            <a:off x="6916391" y="383898"/>
            <a:ext cx="3650891" cy="6111713"/>
          </a:xfrm>
          <a:prstGeom prst="rect">
            <a:avLst/>
          </a:prstGeom>
        </p:spPr>
      </p:pic>
    </p:spTree>
    <p:extLst>
      <p:ext uri="{BB962C8B-B14F-4D97-AF65-F5344CB8AC3E}">
        <p14:creationId xmlns:p14="http://schemas.microsoft.com/office/powerpoint/2010/main" val="2447479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713" y="1343771"/>
            <a:ext cx="5664113" cy="2970627"/>
          </a:xfrm>
        </p:spPr>
        <p:txBody>
          <a:bodyPr>
            <a:normAutofit/>
          </a:bodyPr>
          <a:lstStyle/>
          <a:p>
            <a:r>
              <a:rPr lang="en-US" dirty="0" smtClean="0"/>
              <a:t>To add your Microsoft School account, click on the blue link that says “Add a work or school account”.</a:t>
            </a:r>
            <a:br>
              <a:rPr lang="en-US" dirty="0" smtClean="0"/>
            </a:br>
            <a:r>
              <a:rPr lang="en-US" dirty="0"/>
              <a:t/>
            </a:r>
            <a:br>
              <a:rPr lang="en-US" dirty="0"/>
            </a:br>
            <a:r>
              <a:rPr lang="en-US" dirty="0" smtClean="0"/>
              <a:t>You can find this at the bottom of the pop-up window.</a:t>
            </a:r>
            <a:endParaRPr lang="en-US" dirty="0"/>
          </a:p>
        </p:txBody>
      </p:sp>
      <p:pic>
        <p:nvPicPr>
          <p:cNvPr id="4" name="Picture 3"/>
          <p:cNvPicPr>
            <a:picLocks noChangeAspect="1"/>
          </p:cNvPicPr>
          <p:nvPr/>
        </p:nvPicPr>
        <p:blipFill>
          <a:blip r:embed="rId2"/>
          <a:stretch>
            <a:fillRect/>
          </a:stretch>
        </p:blipFill>
        <p:spPr>
          <a:xfrm>
            <a:off x="7233407" y="127220"/>
            <a:ext cx="2963300" cy="6512120"/>
          </a:xfrm>
          <a:prstGeom prst="rect">
            <a:avLst/>
          </a:prstGeom>
        </p:spPr>
      </p:pic>
      <p:pic>
        <p:nvPicPr>
          <p:cNvPr id="5" name="Picture 4"/>
          <p:cNvPicPr>
            <a:picLocks noChangeAspect="1"/>
          </p:cNvPicPr>
          <p:nvPr/>
        </p:nvPicPr>
        <p:blipFill>
          <a:blip r:embed="rId3"/>
          <a:stretch>
            <a:fillRect/>
          </a:stretch>
        </p:blipFill>
        <p:spPr>
          <a:xfrm>
            <a:off x="7092563" y="6248359"/>
            <a:ext cx="2297928" cy="457241"/>
          </a:xfrm>
          <a:prstGeom prst="rect">
            <a:avLst/>
          </a:prstGeom>
        </p:spPr>
      </p:pic>
    </p:spTree>
    <p:extLst>
      <p:ext uri="{BB962C8B-B14F-4D97-AF65-F5344CB8AC3E}">
        <p14:creationId xmlns:p14="http://schemas.microsoft.com/office/powerpoint/2010/main" val="2806983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99" y="452437"/>
            <a:ext cx="4105275" cy="3372140"/>
          </a:xfrm>
        </p:spPr>
        <p:txBody>
          <a:bodyPr>
            <a:normAutofit/>
          </a:bodyPr>
          <a:lstStyle/>
          <a:p>
            <a:r>
              <a:rPr lang="en-US" dirty="0" smtClean="0"/>
              <a:t>Type in your NSD email account and password into the appropriate fields. Then click Sign in.</a:t>
            </a:r>
            <a:endParaRPr lang="en-US" dirty="0"/>
          </a:p>
        </p:txBody>
      </p:sp>
      <p:pic>
        <p:nvPicPr>
          <p:cNvPr id="6" name="Picture 5"/>
          <p:cNvPicPr>
            <a:picLocks noChangeAspect="1"/>
          </p:cNvPicPr>
          <p:nvPr/>
        </p:nvPicPr>
        <p:blipFill>
          <a:blip r:embed="rId2"/>
          <a:stretch>
            <a:fillRect/>
          </a:stretch>
        </p:blipFill>
        <p:spPr>
          <a:xfrm>
            <a:off x="430075" y="318964"/>
            <a:ext cx="7319862" cy="6193155"/>
          </a:xfrm>
          <a:prstGeom prst="rect">
            <a:avLst/>
          </a:prstGeom>
        </p:spPr>
      </p:pic>
    </p:spTree>
    <p:extLst>
      <p:ext uri="{BB962C8B-B14F-4D97-AF65-F5344CB8AC3E}">
        <p14:creationId xmlns:p14="http://schemas.microsoft.com/office/powerpoint/2010/main" val="315263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866" y="945418"/>
            <a:ext cx="4105275" cy="3372140"/>
          </a:xfrm>
        </p:spPr>
        <p:txBody>
          <a:bodyPr>
            <a:normAutofit/>
          </a:bodyPr>
          <a:lstStyle/>
          <a:p>
            <a:r>
              <a:rPr lang="en-US" dirty="0" smtClean="0"/>
              <a:t>You should then be prompted to wait while your device is registered with the company (NSD).</a:t>
            </a:r>
            <a:br>
              <a:rPr lang="en-US" dirty="0" smtClean="0"/>
            </a:br>
            <a:r>
              <a:rPr lang="en-US" dirty="0"/>
              <a:t/>
            </a:r>
            <a:br>
              <a:rPr lang="en-US" dirty="0"/>
            </a:br>
            <a:r>
              <a:rPr lang="en-US" dirty="0" smtClean="0"/>
              <a:t>Sit tight.</a:t>
            </a:r>
            <a:endParaRPr lang="en-US" dirty="0"/>
          </a:p>
        </p:txBody>
      </p:sp>
      <p:pic>
        <p:nvPicPr>
          <p:cNvPr id="3" name="Picture 2"/>
          <p:cNvPicPr>
            <a:picLocks noChangeAspect="1"/>
          </p:cNvPicPr>
          <p:nvPr/>
        </p:nvPicPr>
        <p:blipFill>
          <a:blip r:embed="rId2"/>
          <a:stretch>
            <a:fillRect/>
          </a:stretch>
        </p:blipFill>
        <p:spPr>
          <a:xfrm>
            <a:off x="392840" y="317307"/>
            <a:ext cx="7417659" cy="6202763"/>
          </a:xfrm>
          <a:prstGeom prst="rect">
            <a:avLst/>
          </a:prstGeom>
        </p:spPr>
      </p:pic>
    </p:spTree>
    <p:extLst>
      <p:ext uri="{BB962C8B-B14F-4D97-AF65-F5344CB8AC3E}">
        <p14:creationId xmlns:p14="http://schemas.microsoft.com/office/powerpoint/2010/main" val="3061576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9FF7CA0D-8839-4012-B51C-B152F9BD654A}"/>
    </a:ext>
  </a:extLst>
</a:theme>
</file>

<file path=docProps/app.xml><?xml version="1.0" encoding="utf-8"?>
<Properties xmlns="http://schemas.openxmlformats.org/officeDocument/2006/extended-properties" xmlns:vt="http://schemas.openxmlformats.org/officeDocument/2006/docPropsVTypes">
  <Template>TM03457491[[fn=Metropolitan]]</Template>
  <TotalTime>108</TotalTime>
  <Words>391</Words>
  <Application>Microsoft Office PowerPoint</Application>
  <PresentationFormat>Widescreen</PresentationFormat>
  <Paragraphs>32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 Light</vt:lpstr>
      <vt:lpstr>Metropolitan</vt:lpstr>
      <vt:lpstr>Using Office 365 Applications Offline</vt:lpstr>
      <vt:lpstr>In this lesson, you will learn how to: </vt:lpstr>
      <vt:lpstr>Navigate to Settings by clicking on the Start (Windows) icon in the lower-left corner of your desktop screen.</vt:lpstr>
      <vt:lpstr>On the Settings screen, click on Accounts.</vt:lpstr>
      <vt:lpstr>On the Your email and accounts tab, you are going to:   1) add a profile picture (optional),   2) add your Microsoft School account to  Email, calendar, and contacts, and   3) add your Microsoft School account to Accounts used by other apps.</vt:lpstr>
      <vt:lpstr>To add a profile picture, you can either upload a picture from your computer or take a picture with the camera.  Your profile picture will appear in two places:   1) On the NSD sign-in screen on  your device, and   2) In your Office 365 applications  when collaborating with others.</vt:lpstr>
      <vt:lpstr>To add your Microsoft School account, click on the blue link that says “Add a work or school account”.  You can find this at the bottom of the pop-up window.</vt:lpstr>
      <vt:lpstr>Type in your NSD email account and password into the appropriate fields. Then click Sign in.</vt:lpstr>
      <vt:lpstr>You should then be prompted to wait while your device is registered with the company (NSD).  Sit tight.</vt:lpstr>
      <vt:lpstr>Once your device is successfully registered with NSD, click Done.</vt:lpstr>
      <vt:lpstr>You should now be able to see your NSD email address with “Work or school account” underneath Accounts used by other apps.</vt:lpstr>
      <vt:lpstr>Finally, click on (+) Add an account under Email, calendar, and contacts.  Click on your Work or school account from the options listed.  This step will allow you to use the Outlook 2016 application installed on your device.</vt:lpstr>
      <vt:lpstr>When prompted to make your device more secure by enforcing certain policies, click “Enforce policies”.  You will then see a pop-up box that says “All done!”  Click Done.</vt:lpstr>
      <vt:lpstr>You should now be able to see your NSD email address with “Nsd131” underneath Email, calendar, and contacts.  Close out of Settings by clicking on the x in the top-right corner of your screen.</vt:lpstr>
      <vt:lpstr>In the Cortana search box (to the right of the Start (Windows) icon, type Outlook, which is your device’s email application.  Right-click while hovering over Outlook 2016 and select Pin to Taskbar.  This adds an icon shortcut to Outlook to the black bar (the Taskbar) located at the bottom of your screen.</vt:lpstr>
      <vt:lpstr>Now, when you click on the Outlook 2016 icon in your task bar, you can access your NSD email account without logging in through the District website. Whether you use the web version or Outlook 2016 in your Taskbar is up to you.</vt:lpstr>
      <vt:lpstr>In addition to Outlook 2016, you can pin any applications installed on your computer to your Taskbar (see mine below).</vt:lpstr>
    </vt:vector>
  </TitlesOfParts>
  <Company>Nampa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Office 365 Applications Offline</dc:title>
  <dc:creator>Guymon, David</dc:creator>
  <cp:lastModifiedBy>Kiester, Laurie</cp:lastModifiedBy>
  <cp:revision>16</cp:revision>
  <dcterms:created xsi:type="dcterms:W3CDTF">2016-08-27T18:22:10Z</dcterms:created>
  <dcterms:modified xsi:type="dcterms:W3CDTF">2016-09-06T18:48:02Z</dcterms:modified>
</cp:coreProperties>
</file>