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1FF062-05FC-4D82-8782-7C0C0673BF3D}" type="datetimeFigureOut">
              <a:rPr lang="en-US" smtClean="0"/>
              <a:t>8/15/2015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FBEB8A-35A0-418A-AC7A-61AF5AD8DBE1}" type="slidenum">
              <a:rPr lang="en-US" smtClean="0"/>
              <a:t>‹#›</a:t>
            </a:fld>
            <a:endParaRPr lang="en-US"/>
          </a:p>
        </p:txBody>
      </p:sp>
    </p:spTree>
    <p:extLst>
      <p:ext uri="{BB962C8B-B14F-4D97-AF65-F5344CB8AC3E}">
        <p14:creationId xmlns:p14="http://schemas.microsoft.com/office/powerpoint/2010/main" val="2722985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an area that students need to understand</a:t>
            </a:r>
            <a:r>
              <a:rPr lang="en-US" baseline="0" dirty="0" smtClean="0"/>
              <a:t> as a family we will not tolerate. Inform them that they need to report any situations of this whether it is them being or affected or they notice it happening to others. Good to point out that if you go on social media and make threats or harass other students it will be addressed. This is another important area we have discussed with kids so that this continues to be a place where we all care about each other and try to bridge the gap between groups through respect.</a:t>
            </a:r>
            <a:endParaRPr lang="en-US" dirty="0"/>
          </a:p>
        </p:txBody>
      </p:sp>
      <p:sp>
        <p:nvSpPr>
          <p:cNvPr id="4" name="Slide Number Placeholder 3"/>
          <p:cNvSpPr>
            <a:spLocks noGrp="1"/>
          </p:cNvSpPr>
          <p:nvPr>
            <p:ph type="sldNum" sz="quarter" idx="10"/>
          </p:nvPr>
        </p:nvSpPr>
        <p:spPr/>
        <p:txBody>
          <a:bodyPr/>
          <a:lstStyle/>
          <a:p>
            <a:fld id="{A3FBEB8A-35A0-418A-AC7A-61AF5AD8DBE1}" type="slidenum">
              <a:rPr lang="en-US" smtClean="0"/>
              <a:t>1</a:t>
            </a:fld>
            <a:endParaRPr lang="en-US"/>
          </a:p>
        </p:txBody>
      </p:sp>
    </p:spTree>
    <p:extLst>
      <p:ext uri="{BB962C8B-B14F-4D97-AF65-F5344CB8AC3E}">
        <p14:creationId xmlns:p14="http://schemas.microsoft.com/office/powerpoint/2010/main" val="3933761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discuss your won policy here and make it CLEAR. Students</a:t>
            </a:r>
            <a:r>
              <a:rPr lang="en-US" baseline="0" dirty="0" smtClean="0"/>
              <a:t> need to know that if a staff member asks for their electronic device because they have been in violation of class policy and it is not turned over they will be suspended when they arrive at Dean’s office for insubordination.</a:t>
            </a:r>
            <a:endParaRPr lang="en-US" dirty="0"/>
          </a:p>
        </p:txBody>
      </p:sp>
      <p:sp>
        <p:nvSpPr>
          <p:cNvPr id="4" name="Slide Number Placeholder 3"/>
          <p:cNvSpPr>
            <a:spLocks noGrp="1"/>
          </p:cNvSpPr>
          <p:nvPr>
            <p:ph type="sldNum" sz="quarter" idx="10"/>
          </p:nvPr>
        </p:nvSpPr>
        <p:spPr/>
        <p:txBody>
          <a:bodyPr/>
          <a:lstStyle/>
          <a:p>
            <a:fld id="{A3FBEB8A-35A0-418A-AC7A-61AF5AD8DBE1}" type="slidenum">
              <a:rPr lang="en-US" smtClean="0"/>
              <a:t>2</a:t>
            </a:fld>
            <a:endParaRPr lang="en-US"/>
          </a:p>
        </p:txBody>
      </p:sp>
    </p:spTree>
    <p:extLst>
      <p:ext uri="{BB962C8B-B14F-4D97-AF65-F5344CB8AC3E}">
        <p14:creationId xmlns:p14="http://schemas.microsoft.com/office/powerpoint/2010/main" val="3517934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previous slides.</a:t>
            </a:r>
            <a:endParaRPr lang="en-US" dirty="0"/>
          </a:p>
        </p:txBody>
      </p:sp>
      <p:sp>
        <p:nvSpPr>
          <p:cNvPr id="4" name="Slide Number Placeholder 3"/>
          <p:cNvSpPr>
            <a:spLocks noGrp="1"/>
          </p:cNvSpPr>
          <p:nvPr>
            <p:ph type="sldNum" sz="quarter" idx="10"/>
          </p:nvPr>
        </p:nvSpPr>
        <p:spPr/>
        <p:txBody>
          <a:bodyPr/>
          <a:lstStyle/>
          <a:p>
            <a:fld id="{A3FBEB8A-35A0-418A-AC7A-61AF5AD8DBE1}" type="slidenum">
              <a:rPr lang="en-US" smtClean="0"/>
              <a:t>3</a:t>
            </a:fld>
            <a:endParaRPr lang="en-US"/>
          </a:p>
        </p:txBody>
      </p:sp>
    </p:spTree>
    <p:extLst>
      <p:ext uri="{BB962C8B-B14F-4D97-AF65-F5344CB8AC3E}">
        <p14:creationId xmlns:p14="http://schemas.microsoft.com/office/powerpoint/2010/main" val="2333947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time to point out that when a staff member, whether</a:t>
            </a:r>
            <a:r>
              <a:rPr lang="en-US" baseline="0" dirty="0" smtClean="0"/>
              <a:t> you know them or not</a:t>
            </a:r>
            <a:r>
              <a:rPr lang="en-US" dirty="0" smtClean="0"/>
              <a:t> ask you a question you stop and</a:t>
            </a:r>
            <a:r>
              <a:rPr lang="en-US" baseline="0" dirty="0" smtClean="0"/>
              <a:t> speak with them and be respectful. If you do not this is considered insubordination. </a:t>
            </a:r>
            <a:endParaRPr lang="en-US" dirty="0"/>
          </a:p>
        </p:txBody>
      </p:sp>
      <p:sp>
        <p:nvSpPr>
          <p:cNvPr id="4" name="Slide Number Placeholder 3"/>
          <p:cNvSpPr>
            <a:spLocks noGrp="1"/>
          </p:cNvSpPr>
          <p:nvPr>
            <p:ph type="sldNum" sz="quarter" idx="10"/>
          </p:nvPr>
        </p:nvSpPr>
        <p:spPr/>
        <p:txBody>
          <a:bodyPr/>
          <a:lstStyle/>
          <a:p>
            <a:fld id="{A3FBEB8A-35A0-418A-AC7A-61AF5AD8DBE1}" type="slidenum">
              <a:rPr lang="en-US" smtClean="0"/>
              <a:t>4</a:t>
            </a:fld>
            <a:endParaRPr lang="en-US"/>
          </a:p>
        </p:txBody>
      </p:sp>
    </p:spTree>
    <p:extLst>
      <p:ext uri="{BB962C8B-B14F-4D97-AF65-F5344CB8AC3E}">
        <p14:creationId xmlns:p14="http://schemas.microsoft.com/office/powerpoint/2010/main" val="3978649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BEB8A-35A0-418A-AC7A-61AF5AD8DBE1}" type="slidenum">
              <a:rPr lang="en-US" smtClean="0"/>
              <a:t>5</a:t>
            </a:fld>
            <a:endParaRPr lang="en-US"/>
          </a:p>
        </p:txBody>
      </p:sp>
    </p:spTree>
    <p:extLst>
      <p:ext uri="{BB962C8B-B14F-4D97-AF65-F5344CB8AC3E}">
        <p14:creationId xmlns:p14="http://schemas.microsoft.com/office/powerpoint/2010/main" val="2195556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also</a:t>
            </a:r>
            <a:r>
              <a:rPr lang="en-US" baseline="0" dirty="0" smtClean="0"/>
              <a:t> includes inappropriate use on their phones.</a:t>
            </a:r>
            <a:endParaRPr lang="en-US" dirty="0"/>
          </a:p>
        </p:txBody>
      </p:sp>
      <p:sp>
        <p:nvSpPr>
          <p:cNvPr id="4" name="Slide Number Placeholder 3"/>
          <p:cNvSpPr>
            <a:spLocks noGrp="1"/>
          </p:cNvSpPr>
          <p:nvPr>
            <p:ph type="sldNum" sz="quarter" idx="10"/>
          </p:nvPr>
        </p:nvSpPr>
        <p:spPr/>
        <p:txBody>
          <a:bodyPr/>
          <a:lstStyle/>
          <a:p>
            <a:fld id="{A3FBEB8A-35A0-418A-AC7A-61AF5AD8DBE1}" type="slidenum">
              <a:rPr lang="en-US" smtClean="0"/>
              <a:t>6</a:t>
            </a:fld>
            <a:endParaRPr lang="en-US"/>
          </a:p>
        </p:txBody>
      </p:sp>
    </p:spTree>
    <p:extLst>
      <p:ext uri="{BB962C8B-B14F-4D97-AF65-F5344CB8AC3E}">
        <p14:creationId xmlns:p14="http://schemas.microsoft.com/office/powerpoint/2010/main" val="1545359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BEB8A-35A0-418A-AC7A-61AF5AD8DBE1}" type="slidenum">
              <a:rPr lang="en-US" smtClean="0"/>
              <a:t>7</a:t>
            </a:fld>
            <a:endParaRPr lang="en-US"/>
          </a:p>
        </p:txBody>
      </p:sp>
    </p:spTree>
    <p:extLst>
      <p:ext uri="{BB962C8B-B14F-4D97-AF65-F5344CB8AC3E}">
        <p14:creationId xmlns:p14="http://schemas.microsoft.com/office/powerpoint/2010/main" val="2121044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Finish with how much each of us take pride in CHS and that students can come discuss any of</a:t>
            </a:r>
            <a:r>
              <a:rPr lang="en-US" baseline="0" dirty="0" smtClean="0"/>
              <a:t> these rules or expectations with us.  </a:t>
            </a:r>
            <a:endParaRPr lang="en-US" dirty="0"/>
          </a:p>
        </p:txBody>
      </p:sp>
      <p:sp>
        <p:nvSpPr>
          <p:cNvPr id="4" name="Slide Number Placeholder 3"/>
          <p:cNvSpPr>
            <a:spLocks noGrp="1"/>
          </p:cNvSpPr>
          <p:nvPr>
            <p:ph type="sldNum" sz="quarter" idx="10"/>
          </p:nvPr>
        </p:nvSpPr>
        <p:spPr/>
        <p:txBody>
          <a:bodyPr/>
          <a:lstStyle/>
          <a:p>
            <a:fld id="{A3FBEB8A-35A0-418A-AC7A-61AF5AD8DBE1}" type="slidenum">
              <a:rPr lang="en-US" smtClean="0"/>
              <a:t>12</a:t>
            </a:fld>
            <a:endParaRPr lang="en-US"/>
          </a:p>
        </p:txBody>
      </p:sp>
    </p:spTree>
    <p:extLst>
      <p:ext uri="{BB962C8B-B14F-4D97-AF65-F5344CB8AC3E}">
        <p14:creationId xmlns:p14="http://schemas.microsoft.com/office/powerpoint/2010/main" val="1826768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7992F5-68CA-49ED-9C9A-C02DE203BC05}"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E9FF2-C754-4DFB-A655-1F125B1F6F2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992F5-68CA-49ED-9C9A-C02DE203BC05}"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E9FF2-C754-4DFB-A655-1F125B1F6F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992F5-68CA-49ED-9C9A-C02DE203BC05}"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E9FF2-C754-4DFB-A655-1F125B1F6F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992F5-68CA-49ED-9C9A-C02DE203BC05}"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E9FF2-C754-4DFB-A655-1F125B1F6F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7992F5-68CA-49ED-9C9A-C02DE203BC05}"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E9FF2-C754-4DFB-A655-1F125B1F6F2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7992F5-68CA-49ED-9C9A-C02DE203BC05}"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E9FF2-C754-4DFB-A655-1F125B1F6F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7992F5-68CA-49ED-9C9A-C02DE203BC05}" type="datetimeFigureOut">
              <a:rPr lang="en-US" smtClean="0"/>
              <a:t>8/15/2015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9E9FF2-C754-4DFB-A655-1F125B1F6F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7992F5-68CA-49ED-9C9A-C02DE203BC05}" type="datetimeFigureOut">
              <a:rPr lang="en-US" smtClean="0"/>
              <a:t>8/15/2015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9E9FF2-C754-4DFB-A655-1F125B1F6F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992F5-68CA-49ED-9C9A-C02DE203BC05}" type="datetimeFigureOut">
              <a:rPr lang="en-US" smtClean="0"/>
              <a:t>8/15/2015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9E9FF2-C754-4DFB-A655-1F125B1F6F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992F5-68CA-49ED-9C9A-C02DE203BC05}"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E9FF2-C754-4DFB-A655-1F125B1F6F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992F5-68CA-49ED-9C9A-C02DE203BC05}"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E9FF2-C754-4DFB-A655-1F125B1F6F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992F5-68CA-49ED-9C9A-C02DE203BC05}" type="datetimeFigureOut">
              <a:rPr lang="en-US" smtClean="0"/>
              <a:t>8/15/2015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E9FF2-C754-4DFB-A655-1F125B1F6F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rPr>
              <a:t>BULLYING</a:t>
            </a:r>
            <a:br>
              <a:rPr lang="en-US" dirty="0" smtClean="0">
                <a:solidFill>
                  <a:srgbClr val="800000"/>
                </a:solidFill>
              </a:rPr>
            </a:br>
            <a:r>
              <a:rPr lang="en-US" sz="1600" dirty="0" smtClean="0">
                <a:solidFill>
                  <a:srgbClr val="800000"/>
                </a:solidFill>
              </a:rPr>
              <a:t>REFER TO PAGE 17</a:t>
            </a:r>
            <a:endParaRPr lang="en-US" dirty="0">
              <a:solidFill>
                <a:srgbClr val="800000"/>
              </a:solidFill>
            </a:endParaRPr>
          </a:p>
        </p:txBody>
      </p:sp>
      <p:sp>
        <p:nvSpPr>
          <p:cNvPr id="3" name="Content Placeholder 2"/>
          <p:cNvSpPr>
            <a:spLocks noGrp="1"/>
          </p:cNvSpPr>
          <p:nvPr>
            <p:ph idx="1"/>
          </p:nvPr>
        </p:nvSpPr>
        <p:spPr/>
        <p:txBody>
          <a:bodyPr>
            <a:normAutofit fontScale="55000" lnSpcReduction="20000"/>
          </a:bodyPr>
          <a:lstStyle/>
          <a:p>
            <a:r>
              <a:rPr lang="en-US" sz="4400" b="1" dirty="0" smtClean="0"/>
              <a:t>THERE IS ZERO TOLERANCE FOR BULLYING AT COLUMBIA HIGH SCHOOL.</a:t>
            </a:r>
          </a:p>
          <a:p>
            <a:r>
              <a:rPr lang="en-US" dirty="0" smtClean="0">
                <a:solidFill>
                  <a:srgbClr val="800000"/>
                </a:solidFill>
              </a:rPr>
              <a:t>Our </a:t>
            </a:r>
            <a:r>
              <a:rPr lang="en-US" dirty="0">
                <a:solidFill>
                  <a:srgbClr val="800000"/>
                </a:solidFill>
              </a:rPr>
              <a:t>school is committed to providing a safe learning environment for students. This includes identifying and </a:t>
            </a:r>
            <a:r>
              <a:rPr lang="en-US" dirty="0" smtClean="0">
                <a:solidFill>
                  <a:srgbClr val="800000"/>
                </a:solidFill>
              </a:rPr>
              <a:t>taking steps </a:t>
            </a:r>
            <a:r>
              <a:rPr lang="en-US" dirty="0">
                <a:solidFill>
                  <a:srgbClr val="800000"/>
                </a:solidFill>
              </a:rPr>
              <a:t>to prevent bullying among our students. Bullying occurs when a child is exposed, repeatedly and over time, </a:t>
            </a:r>
            <a:r>
              <a:rPr lang="en-US" dirty="0" smtClean="0">
                <a:solidFill>
                  <a:srgbClr val="800000"/>
                </a:solidFill>
              </a:rPr>
              <a:t>to negative </a:t>
            </a:r>
            <a:r>
              <a:rPr lang="en-US" dirty="0">
                <a:solidFill>
                  <a:srgbClr val="800000"/>
                </a:solidFill>
              </a:rPr>
              <a:t>actions on the part of one or more children. Bullies want the victims to feel: hurt, sad, mad, scared, </a:t>
            </a:r>
            <a:r>
              <a:rPr lang="en-US" dirty="0" smtClean="0">
                <a:solidFill>
                  <a:srgbClr val="800000"/>
                </a:solidFill>
              </a:rPr>
              <a:t>or embarrassed</a:t>
            </a:r>
            <a:r>
              <a:rPr lang="en-US" dirty="0">
                <a:solidFill>
                  <a:srgbClr val="800000"/>
                </a:solidFill>
              </a:rPr>
              <a:t>. Bullying behaviors include, but are not limited to:</a:t>
            </a:r>
          </a:p>
          <a:p>
            <a:pPr>
              <a:buNone/>
            </a:pPr>
            <a:r>
              <a:rPr lang="en-US" dirty="0" smtClean="0">
                <a:solidFill>
                  <a:srgbClr val="800000"/>
                </a:solidFill>
              </a:rPr>
              <a:t>	• </a:t>
            </a:r>
            <a:r>
              <a:rPr lang="en-US" b="1" dirty="0">
                <a:solidFill>
                  <a:srgbClr val="800000"/>
                </a:solidFill>
              </a:rPr>
              <a:t>Physical</a:t>
            </a:r>
            <a:r>
              <a:rPr lang="en-US" dirty="0">
                <a:solidFill>
                  <a:srgbClr val="800000"/>
                </a:solidFill>
              </a:rPr>
              <a:t>: kicking, shoving, hair pulling, hitting, slapping, biting, tripping, stealing, spitting, or damaging </a:t>
            </a:r>
            <a:r>
              <a:rPr lang="en-US" dirty="0" smtClean="0">
                <a:solidFill>
                  <a:srgbClr val="800000"/>
                </a:solidFill>
              </a:rPr>
              <a:t>people’s possessions</a:t>
            </a:r>
            <a:r>
              <a:rPr lang="en-US" dirty="0">
                <a:solidFill>
                  <a:srgbClr val="800000"/>
                </a:solidFill>
              </a:rPr>
              <a:t>;</a:t>
            </a:r>
          </a:p>
          <a:p>
            <a:pPr>
              <a:buNone/>
            </a:pPr>
            <a:r>
              <a:rPr lang="en-US" dirty="0" smtClean="0">
                <a:solidFill>
                  <a:srgbClr val="800000"/>
                </a:solidFill>
              </a:rPr>
              <a:t>	• </a:t>
            </a:r>
            <a:r>
              <a:rPr lang="en-US" b="1" dirty="0">
                <a:solidFill>
                  <a:srgbClr val="800000"/>
                </a:solidFill>
              </a:rPr>
              <a:t>Verbal</a:t>
            </a:r>
            <a:r>
              <a:rPr lang="en-US" dirty="0">
                <a:solidFill>
                  <a:srgbClr val="800000"/>
                </a:solidFill>
              </a:rPr>
              <a:t>: name calling, taunting, put downs, teasing, threats, rumors, sarcasm, gossiping, ethnic slurs, or </a:t>
            </a:r>
            <a:r>
              <a:rPr lang="en-US" dirty="0" smtClean="0">
                <a:solidFill>
                  <a:srgbClr val="800000"/>
                </a:solidFill>
              </a:rPr>
              <a:t>betraying a </a:t>
            </a:r>
            <a:r>
              <a:rPr lang="en-US" dirty="0">
                <a:solidFill>
                  <a:srgbClr val="800000"/>
                </a:solidFill>
              </a:rPr>
              <a:t>confidence;</a:t>
            </a:r>
          </a:p>
          <a:p>
            <a:pPr>
              <a:buNone/>
            </a:pPr>
            <a:r>
              <a:rPr lang="en-US" dirty="0" smtClean="0">
                <a:solidFill>
                  <a:srgbClr val="800000"/>
                </a:solidFill>
              </a:rPr>
              <a:t>	• </a:t>
            </a:r>
            <a:r>
              <a:rPr lang="en-US" b="1" dirty="0">
                <a:solidFill>
                  <a:srgbClr val="800000"/>
                </a:solidFill>
              </a:rPr>
              <a:t>Emotional</a:t>
            </a:r>
            <a:r>
              <a:rPr lang="en-US" dirty="0">
                <a:solidFill>
                  <a:srgbClr val="800000"/>
                </a:solidFill>
              </a:rPr>
              <a:t>: mocking, laughing, imitating, rejecting, humiliation, excluding, social isolation, writing notes, </a:t>
            </a:r>
            <a:r>
              <a:rPr lang="en-US" dirty="0" smtClean="0">
                <a:solidFill>
                  <a:srgbClr val="800000"/>
                </a:solidFill>
              </a:rPr>
              <a:t>emails, text </a:t>
            </a:r>
            <a:r>
              <a:rPr lang="en-US" dirty="0">
                <a:solidFill>
                  <a:srgbClr val="800000"/>
                </a:solidFill>
              </a:rPr>
              <a:t>messages, dirty looks, or hand signs.</a:t>
            </a:r>
          </a:p>
          <a:p>
            <a:pPr>
              <a:buNone/>
            </a:pPr>
            <a:r>
              <a:rPr lang="en-US" dirty="0" smtClean="0">
                <a:solidFill>
                  <a:srgbClr val="800000"/>
                </a:solidFill>
              </a:rPr>
              <a:t>	• </a:t>
            </a:r>
            <a:r>
              <a:rPr lang="en-US" b="1" dirty="0">
                <a:solidFill>
                  <a:srgbClr val="800000"/>
                </a:solidFill>
              </a:rPr>
              <a:t>Cyber: </a:t>
            </a:r>
            <a:r>
              <a:rPr lang="en-US" dirty="0">
                <a:solidFill>
                  <a:srgbClr val="800000"/>
                </a:solidFill>
              </a:rPr>
              <a:t>tormenting, threatening, harassing, humiliating, or embarrassing by using the Internet, interactive </a:t>
            </a:r>
            <a:r>
              <a:rPr lang="en-US" dirty="0" smtClean="0">
                <a:solidFill>
                  <a:srgbClr val="800000"/>
                </a:solidFill>
              </a:rPr>
              <a:t>and digital </a:t>
            </a:r>
            <a:r>
              <a:rPr lang="en-US" dirty="0">
                <a:solidFill>
                  <a:srgbClr val="800000"/>
                </a:solidFill>
              </a:rPr>
              <a:t>technologies or other electronic devices or computers at school.</a:t>
            </a:r>
          </a:p>
          <a:p>
            <a:endParaRPr lang="en-US" dirty="0" smtClean="0">
              <a:solidFill>
                <a:srgbClr val="800000"/>
              </a:solidFill>
            </a:endParaRPr>
          </a:p>
          <a:p>
            <a:endParaRPr lang="en-US" dirty="0">
              <a:solidFill>
                <a:srgbClr val="800000"/>
              </a:solidFill>
            </a:endParaRPr>
          </a:p>
          <a:p>
            <a:pPr algn="ctr">
              <a:buNone/>
            </a:pPr>
            <a:endParaRPr lang="en-US" dirty="0">
              <a:solidFill>
                <a:srgbClr val="800000"/>
              </a:solidFill>
            </a:endParaRPr>
          </a:p>
        </p:txBody>
      </p:sp>
      <p:pic>
        <p:nvPicPr>
          <p:cNvPr id="14338" name="Picture 2" descr="http://www.monsterpreps.com/data/highschools/logos/31139-homepage.jpg"/>
          <p:cNvPicPr>
            <a:picLocks noChangeAspect="1" noChangeArrowheads="1"/>
          </p:cNvPicPr>
          <p:nvPr/>
        </p:nvPicPr>
        <p:blipFill>
          <a:blip r:embed="rId3" cstate="print"/>
          <a:srcRect/>
          <a:stretch>
            <a:fillRect/>
          </a:stretch>
        </p:blipFill>
        <p:spPr bwMode="auto">
          <a:xfrm>
            <a:off x="0" y="0"/>
            <a:ext cx="2390775" cy="1295401"/>
          </a:xfrm>
          <a:prstGeom prst="rect">
            <a:avLst/>
          </a:prstGeom>
          <a:noFill/>
        </p:spPr>
      </p:pic>
      <p:pic>
        <p:nvPicPr>
          <p:cNvPr id="5" name="Picture 2" descr="http://www.monsterpreps.com/data/highschools/logos/31139-homepage.jpg"/>
          <p:cNvPicPr>
            <a:picLocks noChangeAspect="1" noChangeArrowheads="1"/>
          </p:cNvPicPr>
          <p:nvPr/>
        </p:nvPicPr>
        <p:blipFill>
          <a:blip r:embed="rId3" cstate="print"/>
          <a:srcRect/>
          <a:stretch>
            <a:fillRect/>
          </a:stretch>
        </p:blipFill>
        <p:spPr bwMode="auto">
          <a:xfrm>
            <a:off x="6753225" y="0"/>
            <a:ext cx="2390775" cy="129540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dirty="0" smtClean="0">
                <a:solidFill>
                  <a:srgbClr val="800000"/>
                </a:solidFill>
              </a:rPr>
              <a:t>DANCES</a:t>
            </a:r>
            <a:br>
              <a:rPr lang="en-US" dirty="0" smtClean="0">
                <a:solidFill>
                  <a:srgbClr val="800000"/>
                </a:solidFill>
              </a:rPr>
            </a:br>
            <a:r>
              <a:rPr lang="en-US" sz="1600" dirty="0" smtClean="0">
                <a:solidFill>
                  <a:srgbClr val="800000"/>
                </a:solidFill>
              </a:rPr>
              <a:t>REFER TO PAGE 7</a:t>
            </a:r>
            <a:endParaRPr lang="en-US" dirty="0">
              <a:solidFill>
                <a:srgbClr val="800000"/>
              </a:solidFill>
            </a:endParaRPr>
          </a:p>
        </p:txBody>
      </p:sp>
      <p:sp>
        <p:nvSpPr>
          <p:cNvPr id="3" name="Content Placeholder 2"/>
          <p:cNvSpPr>
            <a:spLocks noGrp="1"/>
          </p:cNvSpPr>
          <p:nvPr>
            <p:ph idx="1"/>
          </p:nvPr>
        </p:nvSpPr>
        <p:spPr>
          <a:xfrm>
            <a:off x="457200" y="914400"/>
            <a:ext cx="8229600" cy="5791200"/>
          </a:xfrm>
        </p:spPr>
        <p:txBody>
          <a:bodyPr>
            <a:normAutofit fontScale="55000" lnSpcReduction="20000"/>
          </a:bodyPr>
          <a:lstStyle/>
          <a:p>
            <a:r>
              <a:rPr lang="en-US" dirty="0"/>
              <a:t>Social activities are important experiences in high school. Our students plan dances for a variety of celebrations and</a:t>
            </a:r>
          </a:p>
          <a:p>
            <a:r>
              <a:rPr lang="en-US" dirty="0"/>
              <a:t>to enhance school community and spirit. Certain dances may be held exclusively for our students and students/guests</a:t>
            </a:r>
          </a:p>
          <a:p>
            <a:r>
              <a:rPr lang="en-US" dirty="0"/>
              <a:t>from outside may be excluded. In order to maintain a safe environment and provide a positive experience for</a:t>
            </a:r>
          </a:p>
          <a:p>
            <a:r>
              <a:rPr lang="en-US" dirty="0"/>
              <a:t>students, our school established rules for behavior.</a:t>
            </a:r>
          </a:p>
          <a:p>
            <a:r>
              <a:rPr lang="en-US" dirty="0"/>
              <a:t>• Students are required to show their school ID card for admittance to all dances.</a:t>
            </a:r>
          </a:p>
          <a:p>
            <a:r>
              <a:rPr lang="en-US" dirty="0"/>
              <a:t>• Only our students and guests with a completed and approved form may attend.</a:t>
            </a:r>
          </a:p>
          <a:p>
            <a:r>
              <a:rPr lang="en-US" dirty="0"/>
              <a:t>• Students must sign up guests in advance at the office and receive a guest pass. No student may attend from</a:t>
            </a:r>
          </a:p>
          <a:p>
            <a:r>
              <a:rPr lang="en-US" dirty="0"/>
              <a:t>another school unless he/she is a guest and is at least a 9th grader and not older than 19 years of age.</a:t>
            </a:r>
          </a:p>
          <a:p>
            <a:r>
              <a:rPr lang="en-US" dirty="0"/>
              <a:t>• No one under the influence of alcohol or drugs will be allowed in the building, nor is drinking allowed in the</a:t>
            </a:r>
          </a:p>
          <a:p>
            <a:r>
              <a:rPr lang="en-US" dirty="0"/>
              <a:t>building or on school property, including parking lots. Students may be subject to a field sobriety test.</a:t>
            </a:r>
          </a:p>
          <a:p>
            <a:r>
              <a:rPr lang="en-US" dirty="0"/>
              <a:t>• Students exhibiting inappropriate behavior as determined by administration will be asked to leave and will not</a:t>
            </a:r>
          </a:p>
          <a:p>
            <a:r>
              <a:rPr lang="en-US" dirty="0"/>
              <a:t>receive a refund. Additional consequences may be assigned.</a:t>
            </a:r>
          </a:p>
          <a:p>
            <a:r>
              <a:rPr lang="en-US" dirty="0"/>
              <a:t>• Once a student leaves the building, he/she may not return.</a:t>
            </a:r>
          </a:p>
          <a:p>
            <a:r>
              <a:rPr lang="en-US" dirty="0"/>
              <a:t>• Guests are expected to follow the same rules as our students.</a:t>
            </a:r>
          </a:p>
          <a:p>
            <a:endParaRPr lang="en-US" dirty="0">
              <a:solidFill>
                <a:srgbClr val="800000"/>
              </a:solidFill>
            </a:endParaRPr>
          </a:p>
        </p:txBody>
      </p:sp>
      <p:pic>
        <p:nvPicPr>
          <p:cNvPr id="4" name="Picture 2" descr="http://www.monsterpreps.com/data/highschools/logos/31139-homepage.jpg"/>
          <p:cNvPicPr>
            <a:picLocks noChangeAspect="1" noChangeArrowheads="1"/>
          </p:cNvPicPr>
          <p:nvPr/>
        </p:nvPicPr>
        <p:blipFill>
          <a:blip r:embed="rId2" cstate="print"/>
          <a:srcRect/>
          <a:stretch>
            <a:fillRect/>
          </a:stretch>
        </p:blipFill>
        <p:spPr bwMode="auto">
          <a:xfrm>
            <a:off x="0" y="0"/>
            <a:ext cx="1687603" cy="914400"/>
          </a:xfrm>
          <a:prstGeom prst="rect">
            <a:avLst/>
          </a:prstGeom>
          <a:noFill/>
        </p:spPr>
      </p:pic>
      <p:pic>
        <p:nvPicPr>
          <p:cNvPr id="5" name="Picture 2" descr="http://www.monsterpreps.com/data/highschools/logos/31139-homepage.jpg"/>
          <p:cNvPicPr>
            <a:picLocks noChangeAspect="1" noChangeArrowheads="1"/>
          </p:cNvPicPr>
          <p:nvPr/>
        </p:nvPicPr>
        <p:blipFill>
          <a:blip r:embed="rId2" cstate="print"/>
          <a:srcRect/>
          <a:stretch>
            <a:fillRect/>
          </a:stretch>
        </p:blipFill>
        <p:spPr bwMode="auto">
          <a:xfrm>
            <a:off x="7467600" y="0"/>
            <a:ext cx="1676400" cy="90833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solidFill>
                  <a:srgbClr val="800000"/>
                </a:solidFill>
              </a:rPr>
              <a:t>BUILDINGS AND GROUNDS</a:t>
            </a:r>
            <a:br>
              <a:rPr lang="en-US" dirty="0" smtClean="0">
                <a:solidFill>
                  <a:srgbClr val="800000"/>
                </a:solidFill>
              </a:rPr>
            </a:br>
            <a:r>
              <a:rPr lang="en-US" sz="1600" dirty="0" smtClean="0">
                <a:solidFill>
                  <a:srgbClr val="800000"/>
                </a:solidFill>
              </a:rPr>
              <a:t>REFER TO PAGE 6</a:t>
            </a:r>
            <a:endParaRPr lang="en-US" dirty="0">
              <a:solidFill>
                <a:srgbClr val="800000"/>
              </a:solidFill>
            </a:endParaRPr>
          </a:p>
        </p:txBody>
      </p:sp>
      <p:sp>
        <p:nvSpPr>
          <p:cNvPr id="3" name="Content Placeholder 2"/>
          <p:cNvSpPr>
            <a:spLocks noGrp="1"/>
          </p:cNvSpPr>
          <p:nvPr>
            <p:ph idx="1"/>
          </p:nvPr>
        </p:nvSpPr>
        <p:spPr>
          <a:xfrm>
            <a:off x="457200" y="914400"/>
            <a:ext cx="8229600" cy="5791200"/>
          </a:xfrm>
        </p:spPr>
        <p:txBody>
          <a:bodyPr>
            <a:normAutofit/>
          </a:bodyPr>
          <a:lstStyle/>
          <a:p>
            <a:r>
              <a:rPr lang="en-US" dirty="0">
                <a:solidFill>
                  <a:srgbClr val="800000"/>
                </a:solidFill>
              </a:rPr>
              <a:t>Our campus reflects the pride we have in our school. Care of the buildings and grounds is the responsibility of </a:t>
            </a:r>
            <a:r>
              <a:rPr lang="en-US" dirty="0" smtClean="0">
                <a:solidFill>
                  <a:srgbClr val="800000"/>
                </a:solidFill>
              </a:rPr>
              <a:t>all students </a:t>
            </a:r>
            <a:r>
              <a:rPr lang="en-US" dirty="0">
                <a:solidFill>
                  <a:srgbClr val="800000"/>
                </a:solidFill>
              </a:rPr>
              <a:t>and staff. In order to maintain a clean, attractive campus, we ask that students eat and drink in </a:t>
            </a:r>
            <a:r>
              <a:rPr lang="en-US" dirty="0" smtClean="0">
                <a:solidFill>
                  <a:srgbClr val="800000"/>
                </a:solidFill>
              </a:rPr>
              <a:t>designated areas </a:t>
            </a:r>
            <a:r>
              <a:rPr lang="en-US" dirty="0">
                <a:solidFill>
                  <a:srgbClr val="800000"/>
                </a:solidFill>
              </a:rPr>
              <a:t>and put trash in the proper place</a:t>
            </a:r>
            <a:r>
              <a:rPr lang="en-US" dirty="0" smtClean="0">
                <a:solidFill>
                  <a:srgbClr val="800000"/>
                </a:solidFill>
              </a:rPr>
              <a:t>.</a:t>
            </a:r>
          </a:p>
          <a:p>
            <a:r>
              <a:rPr lang="en-US" dirty="0" smtClean="0">
                <a:solidFill>
                  <a:srgbClr val="800000"/>
                </a:solidFill>
              </a:rPr>
              <a:t>TAKE PRIDE IN </a:t>
            </a:r>
            <a:r>
              <a:rPr lang="en-US" sz="6000" dirty="0" smtClean="0">
                <a:solidFill>
                  <a:srgbClr val="800000"/>
                </a:solidFill>
              </a:rPr>
              <a:t>YOUR</a:t>
            </a:r>
            <a:r>
              <a:rPr lang="en-US" dirty="0" smtClean="0">
                <a:solidFill>
                  <a:srgbClr val="800000"/>
                </a:solidFill>
              </a:rPr>
              <a:t> CAMPUS. </a:t>
            </a:r>
            <a:endParaRPr lang="en-US" dirty="0">
              <a:solidFill>
                <a:srgbClr val="800000"/>
              </a:solidFill>
            </a:endParaRPr>
          </a:p>
          <a:p>
            <a:endParaRPr lang="en-US" dirty="0">
              <a:solidFill>
                <a:srgbClr val="800000"/>
              </a:solidFill>
            </a:endParaRPr>
          </a:p>
        </p:txBody>
      </p:sp>
      <p:pic>
        <p:nvPicPr>
          <p:cNvPr id="4" name="Picture 2" descr="http://www.monsterpreps.com/data/highschools/logos/31139-homepage.jpg"/>
          <p:cNvPicPr>
            <a:picLocks noChangeAspect="1" noChangeArrowheads="1"/>
          </p:cNvPicPr>
          <p:nvPr/>
        </p:nvPicPr>
        <p:blipFill>
          <a:blip r:embed="rId2" cstate="print"/>
          <a:srcRect/>
          <a:stretch>
            <a:fillRect/>
          </a:stretch>
        </p:blipFill>
        <p:spPr bwMode="auto">
          <a:xfrm>
            <a:off x="0" y="0"/>
            <a:ext cx="1406336" cy="762000"/>
          </a:xfrm>
          <a:prstGeom prst="rect">
            <a:avLst/>
          </a:prstGeom>
          <a:noFill/>
        </p:spPr>
      </p:pic>
      <p:pic>
        <p:nvPicPr>
          <p:cNvPr id="5" name="Picture 2" descr="http://www.monsterpreps.com/data/highschools/logos/31139-homepage.jpg"/>
          <p:cNvPicPr>
            <a:picLocks noChangeAspect="1" noChangeArrowheads="1"/>
          </p:cNvPicPr>
          <p:nvPr/>
        </p:nvPicPr>
        <p:blipFill>
          <a:blip r:embed="rId2" cstate="print"/>
          <a:srcRect/>
          <a:stretch>
            <a:fillRect/>
          </a:stretch>
        </p:blipFill>
        <p:spPr bwMode="auto">
          <a:xfrm>
            <a:off x="7737664" y="0"/>
            <a:ext cx="1406336" cy="762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wildcatsports.org/Wildcat-Left_gold_med.jpg"/>
          <p:cNvPicPr>
            <a:picLocks noChangeAspect="1" noChangeArrowheads="1"/>
          </p:cNvPicPr>
          <p:nvPr/>
        </p:nvPicPr>
        <p:blipFill>
          <a:blip r:embed="rId3" cstate="print"/>
          <a:srcRect/>
          <a:stretch>
            <a:fillRect/>
          </a:stretch>
        </p:blipFill>
        <p:spPr bwMode="auto">
          <a:xfrm>
            <a:off x="457200" y="381000"/>
            <a:ext cx="8305800" cy="6019800"/>
          </a:xfrm>
          <a:prstGeom prst="rect">
            <a:avLst/>
          </a:prstGeom>
          <a:noFill/>
        </p:spPr>
      </p:pic>
      <p:sp>
        <p:nvSpPr>
          <p:cNvPr id="2" name="Title 1"/>
          <p:cNvSpPr>
            <a:spLocks noGrp="1"/>
          </p:cNvSpPr>
          <p:nvPr>
            <p:ph type="title"/>
          </p:nvPr>
        </p:nvSpPr>
        <p:spPr/>
        <p:txBody>
          <a:bodyPr/>
          <a:lstStyle/>
          <a:p>
            <a:r>
              <a:rPr lang="en-US" dirty="0" smtClean="0">
                <a:solidFill>
                  <a:srgbClr val="800000"/>
                </a:solidFill>
              </a:rPr>
              <a:t>CLOSING</a:t>
            </a:r>
            <a:endParaRPr lang="en-US" dirty="0">
              <a:solidFill>
                <a:srgbClr val="800000"/>
              </a:solidFill>
            </a:endParaRPr>
          </a:p>
        </p:txBody>
      </p:sp>
      <p:sp>
        <p:nvSpPr>
          <p:cNvPr id="3" name="Content Placeholder 2"/>
          <p:cNvSpPr>
            <a:spLocks noGrp="1"/>
          </p:cNvSpPr>
          <p:nvPr>
            <p:ph idx="1"/>
          </p:nvPr>
        </p:nvSpPr>
        <p:spPr>
          <a:xfrm>
            <a:off x="457200" y="1143000"/>
            <a:ext cx="8229600" cy="4525963"/>
          </a:xfrm>
        </p:spPr>
        <p:txBody>
          <a:bodyPr/>
          <a:lstStyle/>
          <a:p>
            <a:r>
              <a:rPr lang="en-US" dirty="0" smtClean="0">
                <a:solidFill>
                  <a:srgbClr val="800000"/>
                </a:solidFill>
              </a:rPr>
              <a:t>For any additional information regarding handbook policies, please refer to the CHS website. </a:t>
            </a:r>
          </a:p>
          <a:p>
            <a:r>
              <a:rPr lang="en-US" dirty="0" smtClean="0">
                <a:solidFill>
                  <a:srgbClr val="800000"/>
                </a:solidFill>
              </a:rPr>
              <a:t>Any questions? See Mr. </a:t>
            </a:r>
            <a:r>
              <a:rPr lang="en-US" dirty="0" err="1" smtClean="0">
                <a:solidFill>
                  <a:srgbClr val="800000"/>
                </a:solidFill>
              </a:rPr>
              <a:t>Diplock</a:t>
            </a:r>
            <a:r>
              <a:rPr lang="en-US" dirty="0">
                <a:solidFill>
                  <a:srgbClr val="800000"/>
                </a:solidFill>
              </a:rPr>
              <a:t> </a:t>
            </a:r>
            <a:r>
              <a:rPr lang="en-US" dirty="0" smtClean="0">
                <a:solidFill>
                  <a:srgbClr val="800000"/>
                </a:solidFill>
              </a:rPr>
              <a:t>or any other administrator. </a:t>
            </a:r>
          </a:p>
          <a:p>
            <a:r>
              <a:rPr lang="en-US" dirty="0" smtClean="0">
                <a:solidFill>
                  <a:srgbClr val="800000"/>
                </a:solidFill>
              </a:rPr>
              <a:t>HAVE A GREAT SCHOOL YEAR!</a:t>
            </a:r>
          </a:p>
          <a:p>
            <a:pPr algn="ctr">
              <a:buNone/>
            </a:pPr>
            <a:r>
              <a:rPr lang="en-US" sz="6600" dirty="0" smtClean="0">
                <a:solidFill>
                  <a:srgbClr val="800000"/>
                </a:solidFill>
              </a:rPr>
              <a:t>GO WILDCATS</a:t>
            </a:r>
            <a:endParaRPr lang="en-US" sz="6600" dirty="0">
              <a:solidFill>
                <a:srgbClr val="8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rPr>
              <a:t>ELECTRONIC DEVICES</a:t>
            </a:r>
            <a:br>
              <a:rPr lang="en-US" dirty="0" smtClean="0">
                <a:solidFill>
                  <a:srgbClr val="800000"/>
                </a:solidFill>
              </a:rPr>
            </a:br>
            <a:r>
              <a:rPr lang="en-US" sz="1600" dirty="0" smtClean="0">
                <a:solidFill>
                  <a:srgbClr val="800000"/>
                </a:solidFill>
              </a:rPr>
              <a:t>REFER TO PAGE 3</a:t>
            </a:r>
            <a:endParaRPr lang="en-US" dirty="0">
              <a:solidFill>
                <a:srgbClr val="800000"/>
              </a:solidFill>
            </a:endParaRPr>
          </a:p>
        </p:txBody>
      </p:sp>
      <p:sp>
        <p:nvSpPr>
          <p:cNvPr id="3" name="Content Placeholder 2"/>
          <p:cNvSpPr>
            <a:spLocks noGrp="1"/>
          </p:cNvSpPr>
          <p:nvPr>
            <p:ph idx="1"/>
          </p:nvPr>
        </p:nvSpPr>
        <p:spPr>
          <a:xfrm>
            <a:off x="457200" y="1371600"/>
            <a:ext cx="8229600" cy="4800600"/>
          </a:xfrm>
        </p:spPr>
        <p:txBody>
          <a:bodyPr>
            <a:noAutofit/>
          </a:bodyPr>
          <a:lstStyle/>
          <a:p>
            <a:r>
              <a:rPr lang="en-US" sz="1500" dirty="0">
                <a:solidFill>
                  <a:srgbClr val="800000"/>
                </a:solidFill>
              </a:rPr>
              <a:t>Neither Nampa School District 131 nor its agents accept liability for the potential loss, theft, or damage to electronic devices (cell phones, smart phones, smart tablets, laptops, music players, iPods, MP3 players, and any other wireless or electronic device) or such items on school grounds. We continue to urge students to leave </a:t>
            </a:r>
            <a:r>
              <a:rPr lang="en-US" sz="1500" u="sng" dirty="0">
                <a:solidFill>
                  <a:srgbClr val="800000"/>
                </a:solidFill>
              </a:rPr>
              <a:t>all</a:t>
            </a:r>
            <a:r>
              <a:rPr lang="en-US" sz="1500" dirty="0">
                <a:solidFill>
                  <a:srgbClr val="800000"/>
                </a:solidFill>
              </a:rPr>
              <a:t> valuables at home, but understand that cell phones are often used for emergency purposes by students and their parents.  Parents of students that decide to bring these devices to school are encouraged to discuss a plan that promotes security and helps prevent opportunities for theft, breakage, etc.</a:t>
            </a:r>
          </a:p>
          <a:p>
            <a:r>
              <a:rPr lang="en-US" sz="1500" dirty="0">
                <a:solidFill>
                  <a:srgbClr val="800000"/>
                </a:solidFill>
              </a:rPr>
              <a:t>Students are allowed to use their electronic devices during non-class time in the designated common areas on campus (cafeteria, bathroom, patio, etc.).  However, if this use results in the disruption of the educational process, it will be considered a violation of the electronic policy</a:t>
            </a:r>
            <a:r>
              <a:rPr lang="en-US" sz="1500" dirty="0" smtClean="0">
                <a:solidFill>
                  <a:srgbClr val="800000"/>
                </a:solidFill>
              </a:rPr>
              <a:t>.</a:t>
            </a:r>
            <a:r>
              <a:rPr lang="en-US" sz="1500" dirty="0">
                <a:solidFill>
                  <a:srgbClr val="800000"/>
                </a:solidFill>
              </a:rPr>
              <a:t> </a:t>
            </a:r>
          </a:p>
          <a:p>
            <a:r>
              <a:rPr lang="en-US" sz="1500" dirty="0">
                <a:solidFill>
                  <a:srgbClr val="800000"/>
                </a:solidFill>
              </a:rPr>
              <a:t>Electronic devices must be turned to the “off” or “silent” position during class time, unless deemed otherwise by the teacher - within that specific classroom.  Teachers may choose to utilize these devices (at specific times; for specific activities), or may continue to prohibit them.  Their classroom-specific rules must describe their use [or non-use] of electronics – as well as any teacher-specific consequences they may have for their misuse.  Students are not required to have any of these devices in our schools.</a:t>
            </a:r>
          </a:p>
          <a:p>
            <a:r>
              <a:rPr lang="en-US" sz="1500" dirty="0">
                <a:solidFill>
                  <a:srgbClr val="800000"/>
                </a:solidFill>
              </a:rPr>
              <a:t>Most infractions involve students disregarding the guidelines of </a:t>
            </a:r>
            <a:r>
              <a:rPr lang="en-US" sz="1500" i="1" dirty="0">
                <a:solidFill>
                  <a:srgbClr val="800000"/>
                </a:solidFill>
              </a:rPr>
              <a:t>when</a:t>
            </a:r>
            <a:r>
              <a:rPr lang="en-US" sz="1500" dirty="0">
                <a:solidFill>
                  <a:srgbClr val="800000"/>
                </a:solidFill>
              </a:rPr>
              <a:t> and </a:t>
            </a:r>
            <a:r>
              <a:rPr lang="en-US" sz="1500" i="1" dirty="0">
                <a:solidFill>
                  <a:srgbClr val="800000"/>
                </a:solidFill>
              </a:rPr>
              <a:t>where</a:t>
            </a:r>
            <a:r>
              <a:rPr lang="en-US" sz="1500" dirty="0">
                <a:solidFill>
                  <a:srgbClr val="800000"/>
                </a:solidFill>
              </a:rPr>
              <a:t> these devices can be used.  While these are not considered severe behaviors, repeated violations will carry increasingly serious consequences.  The progression below lists consequences for students that choose to use electronic devices during prohibited times or in prohibited places on campus.  These consequences will be assigned at the discretion of the Dean of Students and other administration.  </a:t>
            </a:r>
          </a:p>
        </p:txBody>
      </p:sp>
      <p:pic>
        <p:nvPicPr>
          <p:cNvPr id="4" name="Picture 2" descr="http://www.monsterpreps.com/data/highschools/logos/31139-homepage.jpg"/>
          <p:cNvPicPr>
            <a:picLocks noChangeAspect="1" noChangeArrowheads="1"/>
          </p:cNvPicPr>
          <p:nvPr/>
        </p:nvPicPr>
        <p:blipFill>
          <a:blip r:embed="rId3" cstate="print"/>
          <a:srcRect/>
          <a:stretch>
            <a:fillRect/>
          </a:stretch>
        </p:blipFill>
        <p:spPr bwMode="auto">
          <a:xfrm>
            <a:off x="1" y="0"/>
            <a:ext cx="1968870" cy="1066799"/>
          </a:xfrm>
          <a:prstGeom prst="rect">
            <a:avLst/>
          </a:prstGeom>
          <a:noFill/>
        </p:spPr>
      </p:pic>
      <p:pic>
        <p:nvPicPr>
          <p:cNvPr id="5" name="Picture 2" descr="http://www.monsterpreps.com/data/highschools/logos/31139-homepage.jpg"/>
          <p:cNvPicPr>
            <a:picLocks noChangeAspect="1" noChangeArrowheads="1"/>
          </p:cNvPicPr>
          <p:nvPr/>
        </p:nvPicPr>
        <p:blipFill>
          <a:blip r:embed="rId3" cstate="print"/>
          <a:srcRect/>
          <a:stretch>
            <a:fillRect/>
          </a:stretch>
        </p:blipFill>
        <p:spPr bwMode="auto">
          <a:xfrm>
            <a:off x="7175131" y="1"/>
            <a:ext cx="1968869" cy="10667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rPr>
              <a:t>ELECTRONIC DEVICES</a:t>
            </a:r>
            <a:endParaRPr lang="en-US" dirty="0">
              <a:solidFill>
                <a:srgbClr val="800000"/>
              </a:solidFill>
            </a:endParaRPr>
          </a:p>
        </p:txBody>
      </p:sp>
      <p:sp>
        <p:nvSpPr>
          <p:cNvPr id="3" name="Content Placeholder 2"/>
          <p:cNvSpPr>
            <a:spLocks noGrp="1"/>
          </p:cNvSpPr>
          <p:nvPr>
            <p:ph idx="1"/>
          </p:nvPr>
        </p:nvSpPr>
        <p:spPr/>
        <p:txBody>
          <a:bodyPr>
            <a:normAutofit fontScale="47500" lnSpcReduction="20000"/>
          </a:bodyPr>
          <a:lstStyle/>
          <a:p>
            <a:pPr lvl="0"/>
            <a:r>
              <a:rPr lang="en-US" dirty="0" smtClean="0">
                <a:solidFill>
                  <a:srgbClr val="800000"/>
                </a:solidFill>
              </a:rPr>
              <a:t> </a:t>
            </a:r>
            <a:r>
              <a:rPr lang="en-US" b="1" dirty="0" smtClean="0">
                <a:solidFill>
                  <a:srgbClr val="800000"/>
                </a:solidFill>
              </a:rPr>
              <a:t>1st incident</a:t>
            </a:r>
            <a:r>
              <a:rPr lang="en-US" dirty="0" smtClean="0">
                <a:solidFill>
                  <a:srgbClr val="800000"/>
                </a:solidFill>
              </a:rPr>
              <a:t> - Item secured with campus security team and returned to student after school.</a:t>
            </a:r>
          </a:p>
          <a:p>
            <a:pPr lvl="0"/>
            <a:r>
              <a:rPr lang="en-US" b="1" dirty="0" smtClean="0">
                <a:solidFill>
                  <a:srgbClr val="800000"/>
                </a:solidFill>
              </a:rPr>
              <a:t>2nd incident</a:t>
            </a:r>
            <a:r>
              <a:rPr lang="en-US" dirty="0" smtClean="0">
                <a:solidFill>
                  <a:srgbClr val="800000"/>
                </a:solidFill>
              </a:rPr>
              <a:t> - Item secured with campus security team; parent/guardian contacted. Student is assigned one lunch detention.  Device returned to student after school.</a:t>
            </a:r>
          </a:p>
          <a:p>
            <a:pPr lvl="0"/>
            <a:r>
              <a:rPr lang="en-US" b="1" dirty="0" smtClean="0">
                <a:solidFill>
                  <a:srgbClr val="800000"/>
                </a:solidFill>
              </a:rPr>
              <a:t>3rd incident</a:t>
            </a:r>
            <a:r>
              <a:rPr lang="en-US" dirty="0" smtClean="0">
                <a:solidFill>
                  <a:srgbClr val="800000"/>
                </a:solidFill>
              </a:rPr>
              <a:t> - Item secured with campus security team; parent/guardian contacted. Student is assigned one after school detention.  Parent/Guardian must pick up device from school.</a:t>
            </a:r>
          </a:p>
          <a:p>
            <a:pPr lvl="0"/>
            <a:r>
              <a:rPr lang="en-US" b="1" dirty="0" smtClean="0">
                <a:solidFill>
                  <a:srgbClr val="800000"/>
                </a:solidFill>
              </a:rPr>
              <a:t>4th incident</a:t>
            </a:r>
            <a:r>
              <a:rPr lang="en-US" dirty="0" smtClean="0">
                <a:solidFill>
                  <a:srgbClr val="800000"/>
                </a:solidFill>
              </a:rPr>
              <a:t>- Item secured with campus security; parent/guardian contacted. Student is assigned two after school detentions.  Parent/Guardian must pick up device from school.</a:t>
            </a:r>
          </a:p>
          <a:p>
            <a:pPr lvl="0"/>
            <a:r>
              <a:rPr lang="en-US" b="1" dirty="0" smtClean="0">
                <a:solidFill>
                  <a:srgbClr val="800000"/>
                </a:solidFill>
              </a:rPr>
              <a:t>5th incident</a:t>
            </a:r>
            <a:r>
              <a:rPr lang="en-US" dirty="0" smtClean="0">
                <a:solidFill>
                  <a:srgbClr val="800000"/>
                </a:solidFill>
              </a:rPr>
              <a:t> - Item secured with campus security; parent/guardian contacted. Student is given one-day suspension. Parent/Guardian must pick up device from school during re-entry conference arranged with Dean of Students. </a:t>
            </a:r>
          </a:p>
          <a:p>
            <a:pPr>
              <a:buNone/>
            </a:pPr>
            <a:r>
              <a:rPr lang="en-US" dirty="0" smtClean="0">
                <a:solidFill>
                  <a:srgbClr val="800000"/>
                </a:solidFill>
              </a:rPr>
              <a:t>More serious infractions involving student-use of electronic devices (i.e. cheating, pornography, cyber-bullying, gang-related usage, “sex-ting”, etc.), will likely carry one or more of these, “severe clause” consequences (or other consequences listed in the “Behavior” section of this handbook) as deemed necessary by administration:</a:t>
            </a:r>
          </a:p>
          <a:p>
            <a:pPr lvl="0"/>
            <a:r>
              <a:rPr lang="en-US" dirty="0" smtClean="0">
                <a:solidFill>
                  <a:srgbClr val="800000"/>
                </a:solidFill>
              </a:rPr>
              <a:t>unique restrictions placed upon student’s ability to use technology in school</a:t>
            </a:r>
          </a:p>
          <a:p>
            <a:pPr lvl="0"/>
            <a:r>
              <a:rPr lang="en-US" dirty="0" smtClean="0">
                <a:solidFill>
                  <a:srgbClr val="800000"/>
                </a:solidFill>
              </a:rPr>
              <a:t>further use of technology only under the direct supervision of staff </a:t>
            </a:r>
          </a:p>
          <a:p>
            <a:pPr lvl="0"/>
            <a:r>
              <a:rPr lang="en-US" dirty="0" smtClean="0">
                <a:solidFill>
                  <a:srgbClr val="800000"/>
                </a:solidFill>
              </a:rPr>
              <a:t>complete suspension of use of technology within SHS for the remainder of the school year</a:t>
            </a:r>
          </a:p>
          <a:p>
            <a:pPr lvl="0"/>
            <a:r>
              <a:rPr lang="en-US" dirty="0" smtClean="0">
                <a:solidFill>
                  <a:srgbClr val="800000"/>
                </a:solidFill>
              </a:rPr>
              <a:t>school-assigned disciplinary consequences – i.e. detention, suspension, etc.</a:t>
            </a:r>
          </a:p>
          <a:p>
            <a:pPr lvl="0"/>
            <a:r>
              <a:rPr lang="en-US" dirty="0" smtClean="0">
                <a:solidFill>
                  <a:srgbClr val="800000"/>
                </a:solidFill>
              </a:rPr>
              <a:t>police intervention/ other legal action (when deemed necessary)</a:t>
            </a:r>
          </a:p>
          <a:p>
            <a:pPr lvl="0"/>
            <a:r>
              <a:rPr lang="en-US" dirty="0" smtClean="0">
                <a:solidFill>
                  <a:srgbClr val="800000"/>
                </a:solidFill>
              </a:rPr>
              <a:t>consequences that may include (but not be limited to) any single or combination of the aforementioned consequences above</a:t>
            </a:r>
          </a:p>
          <a:p>
            <a:endParaRPr lang="en-US" dirty="0" smtClean="0"/>
          </a:p>
          <a:p>
            <a:endParaRPr lang="en-US" dirty="0"/>
          </a:p>
        </p:txBody>
      </p:sp>
      <p:pic>
        <p:nvPicPr>
          <p:cNvPr id="4" name="Picture 2" descr="http://www.monsterpreps.com/data/highschools/logos/31139-homepage.jpg"/>
          <p:cNvPicPr>
            <a:picLocks noChangeAspect="1" noChangeArrowheads="1"/>
          </p:cNvPicPr>
          <p:nvPr/>
        </p:nvPicPr>
        <p:blipFill>
          <a:blip r:embed="rId3" cstate="print"/>
          <a:srcRect/>
          <a:stretch>
            <a:fillRect/>
          </a:stretch>
        </p:blipFill>
        <p:spPr bwMode="auto">
          <a:xfrm>
            <a:off x="1" y="0"/>
            <a:ext cx="1968870" cy="1066799"/>
          </a:xfrm>
          <a:prstGeom prst="rect">
            <a:avLst/>
          </a:prstGeom>
          <a:noFill/>
        </p:spPr>
      </p:pic>
      <p:pic>
        <p:nvPicPr>
          <p:cNvPr id="5" name="Picture 2" descr="http://www.monsterpreps.com/data/highschools/logos/31139-homepage.jpg"/>
          <p:cNvPicPr>
            <a:picLocks noChangeAspect="1" noChangeArrowheads="1"/>
          </p:cNvPicPr>
          <p:nvPr/>
        </p:nvPicPr>
        <p:blipFill>
          <a:blip r:embed="rId3" cstate="print"/>
          <a:srcRect/>
          <a:stretch>
            <a:fillRect/>
          </a:stretch>
        </p:blipFill>
        <p:spPr bwMode="auto">
          <a:xfrm>
            <a:off x="7175130" y="0"/>
            <a:ext cx="1968870" cy="10667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rPr>
              <a:t>ELECTRONIC DEVICES</a:t>
            </a:r>
            <a:endParaRPr lang="en-US" dirty="0">
              <a:solidFill>
                <a:srgbClr val="800000"/>
              </a:solidFill>
            </a:endParaRPr>
          </a:p>
        </p:txBody>
      </p:sp>
      <p:sp>
        <p:nvSpPr>
          <p:cNvPr id="3" name="Content Placeholder 2"/>
          <p:cNvSpPr>
            <a:spLocks noGrp="1"/>
          </p:cNvSpPr>
          <p:nvPr>
            <p:ph idx="1"/>
          </p:nvPr>
        </p:nvSpPr>
        <p:spPr>
          <a:xfrm>
            <a:off x="457200" y="1295400"/>
            <a:ext cx="8229600" cy="4525963"/>
          </a:xfrm>
        </p:spPr>
        <p:txBody>
          <a:bodyPr>
            <a:normAutofit/>
          </a:bodyPr>
          <a:lstStyle/>
          <a:p>
            <a:pPr lvl="0"/>
            <a:r>
              <a:rPr lang="en-US" dirty="0" smtClean="0">
                <a:solidFill>
                  <a:srgbClr val="800000"/>
                </a:solidFill>
              </a:rPr>
              <a:t> </a:t>
            </a:r>
            <a:r>
              <a:rPr lang="en-US" sz="4800" dirty="0" smtClean="0">
                <a:solidFill>
                  <a:srgbClr val="800000"/>
                </a:solidFill>
              </a:rPr>
              <a:t>If you violate the electronic device policy and a CHS staff member asks you to hand over your device, and you refuse, YOU WILL BE SUSPENDED FOR INSUBORDINATION.</a:t>
            </a:r>
            <a:endParaRPr lang="en-US" sz="4800" dirty="0" smtClean="0"/>
          </a:p>
          <a:p>
            <a:endParaRPr lang="en-US" dirty="0"/>
          </a:p>
        </p:txBody>
      </p:sp>
      <p:pic>
        <p:nvPicPr>
          <p:cNvPr id="4" name="Picture 2" descr="http://www.monsterpreps.com/data/highschools/logos/31139-homepage.jpg"/>
          <p:cNvPicPr>
            <a:picLocks noChangeAspect="1" noChangeArrowheads="1"/>
          </p:cNvPicPr>
          <p:nvPr/>
        </p:nvPicPr>
        <p:blipFill>
          <a:blip r:embed="rId3" cstate="print"/>
          <a:srcRect/>
          <a:stretch>
            <a:fillRect/>
          </a:stretch>
        </p:blipFill>
        <p:spPr bwMode="auto">
          <a:xfrm>
            <a:off x="1" y="0"/>
            <a:ext cx="1968870" cy="1066799"/>
          </a:xfrm>
          <a:prstGeom prst="rect">
            <a:avLst/>
          </a:prstGeom>
          <a:noFill/>
        </p:spPr>
      </p:pic>
      <p:pic>
        <p:nvPicPr>
          <p:cNvPr id="5" name="Picture 2" descr="http://www.monsterpreps.com/data/highschools/logos/31139-homepage.jpg"/>
          <p:cNvPicPr>
            <a:picLocks noChangeAspect="1" noChangeArrowheads="1"/>
          </p:cNvPicPr>
          <p:nvPr/>
        </p:nvPicPr>
        <p:blipFill>
          <a:blip r:embed="rId3" cstate="print"/>
          <a:srcRect/>
          <a:stretch>
            <a:fillRect/>
          </a:stretch>
        </p:blipFill>
        <p:spPr bwMode="auto">
          <a:xfrm>
            <a:off x="7175130" y="0"/>
            <a:ext cx="1968870" cy="10667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rPr>
              <a:t>HATS</a:t>
            </a:r>
            <a:br>
              <a:rPr lang="en-US" dirty="0" smtClean="0">
                <a:solidFill>
                  <a:srgbClr val="800000"/>
                </a:solidFill>
              </a:rPr>
            </a:br>
            <a:r>
              <a:rPr lang="en-US" sz="1600" dirty="0" smtClean="0">
                <a:solidFill>
                  <a:srgbClr val="800000"/>
                </a:solidFill>
              </a:rPr>
              <a:t>REFER TO PAGE 4</a:t>
            </a:r>
            <a:endParaRPr lang="en-US" dirty="0">
              <a:solidFill>
                <a:srgbClr val="800000"/>
              </a:solidFill>
            </a:endParaRPr>
          </a:p>
        </p:txBody>
      </p:sp>
      <p:sp>
        <p:nvSpPr>
          <p:cNvPr id="3" name="Content Placeholder 2"/>
          <p:cNvSpPr>
            <a:spLocks noGrp="1"/>
          </p:cNvSpPr>
          <p:nvPr>
            <p:ph idx="1"/>
          </p:nvPr>
        </p:nvSpPr>
        <p:spPr>
          <a:xfrm>
            <a:off x="457200" y="1295400"/>
            <a:ext cx="8229600" cy="4525963"/>
          </a:xfrm>
        </p:spPr>
        <p:txBody>
          <a:bodyPr>
            <a:normAutofit/>
          </a:bodyPr>
          <a:lstStyle/>
          <a:p>
            <a:r>
              <a:rPr lang="en-US" dirty="0" smtClean="0">
                <a:solidFill>
                  <a:srgbClr val="800000"/>
                </a:solidFill>
              </a:rPr>
              <a:t> Hats </a:t>
            </a:r>
            <a:r>
              <a:rPr lang="en-US" dirty="0">
                <a:solidFill>
                  <a:srgbClr val="800000"/>
                </a:solidFill>
              </a:rPr>
              <a:t>must be school-appropriate and must be removed at a teacher’s request within that teacher’s classroom.  Hats may be confiscated by school officials anytime they are deemed as inappropriate for school, if they become a distraction, or if students refuse to remove them in classes where prohibited under teacher-classroom rules.</a:t>
            </a:r>
          </a:p>
          <a:p>
            <a:pPr lvl="0"/>
            <a:endParaRPr lang="en-US" dirty="0"/>
          </a:p>
        </p:txBody>
      </p:sp>
      <p:pic>
        <p:nvPicPr>
          <p:cNvPr id="4" name="Picture 2" descr="http://www.monsterpreps.com/data/highschools/logos/31139-homepage.jpg"/>
          <p:cNvPicPr>
            <a:picLocks noChangeAspect="1" noChangeArrowheads="1"/>
          </p:cNvPicPr>
          <p:nvPr/>
        </p:nvPicPr>
        <p:blipFill>
          <a:blip r:embed="rId3" cstate="print"/>
          <a:srcRect/>
          <a:stretch>
            <a:fillRect/>
          </a:stretch>
        </p:blipFill>
        <p:spPr bwMode="auto">
          <a:xfrm>
            <a:off x="1" y="0"/>
            <a:ext cx="1968870" cy="1066799"/>
          </a:xfrm>
          <a:prstGeom prst="rect">
            <a:avLst/>
          </a:prstGeom>
          <a:noFill/>
        </p:spPr>
      </p:pic>
      <p:pic>
        <p:nvPicPr>
          <p:cNvPr id="5" name="Picture 2" descr="http://www.monsterpreps.com/data/highschools/logos/31139-homepage.jpg"/>
          <p:cNvPicPr>
            <a:picLocks noChangeAspect="1" noChangeArrowheads="1"/>
          </p:cNvPicPr>
          <p:nvPr/>
        </p:nvPicPr>
        <p:blipFill>
          <a:blip r:embed="rId3" cstate="print"/>
          <a:srcRect/>
          <a:stretch>
            <a:fillRect/>
          </a:stretch>
        </p:blipFill>
        <p:spPr bwMode="auto">
          <a:xfrm>
            <a:off x="7175130" y="0"/>
            <a:ext cx="1968870" cy="106679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rPr>
              <a:t>INTERNET/COMPUTER USE</a:t>
            </a:r>
            <a:br>
              <a:rPr lang="en-US" dirty="0" smtClean="0">
                <a:solidFill>
                  <a:srgbClr val="800000"/>
                </a:solidFill>
              </a:rPr>
            </a:br>
            <a:r>
              <a:rPr lang="en-US" sz="1600" dirty="0" smtClean="0">
                <a:solidFill>
                  <a:srgbClr val="800000"/>
                </a:solidFill>
              </a:rPr>
              <a:t>REFER TO PAGE 8</a:t>
            </a:r>
            <a:endParaRPr lang="en-US" dirty="0">
              <a:solidFill>
                <a:srgbClr val="800000"/>
              </a:solidFill>
            </a:endParaRPr>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r>
              <a:rPr lang="en-US" dirty="0" smtClean="0">
                <a:solidFill>
                  <a:srgbClr val="800000"/>
                </a:solidFill>
              </a:rPr>
              <a:t>Our </a:t>
            </a:r>
            <a:r>
              <a:rPr lang="en-US" dirty="0">
                <a:solidFill>
                  <a:srgbClr val="800000"/>
                </a:solidFill>
              </a:rPr>
              <a:t>school provides student access to computers and the internet in support of educational objectives and to </a:t>
            </a:r>
            <a:r>
              <a:rPr lang="en-US" dirty="0" smtClean="0">
                <a:solidFill>
                  <a:srgbClr val="800000"/>
                </a:solidFill>
              </a:rPr>
              <a:t>support classroom </a:t>
            </a:r>
            <a:r>
              <a:rPr lang="en-US" dirty="0">
                <a:solidFill>
                  <a:srgbClr val="800000"/>
                </a:solidFill>
              </a:rPr>
              <a:t>instruction. Because technology can be used to access inappropriate material and for </a:t>
            </a:r>
            <a:r>
              <a:rPr lang="en-US" dirty="0" smtClean="0">
                <a:solidFill>
                  <a:srgbClr val="800000"/>
                </a:solidFill>
              </a:rPr>
              <a:t>inappropriate behaviors</a:t>
            </a:r>
            <a:r>
              <a:rPr lang="en-US" dirty="0">
                <a:solidFill>
                  <a:srgbClr val="800000"/>
                </a:solidFill>
              </a:rPr>
              <a:t>, students are asked to read and sign the Nampa School District Appropriate Use Policy for Computer </a:t>
            </a:r>
            <a:r>
              <a:rPr lang="en-US" dirty="0" smtClean="0">
                <a:solidFill>
                  <a:srgbClr val="800000"/>
                </a:solidFill>
              </a:rPr>
              <a:t>and Computer </a:t>
            </a:r>
            <a:r>
              <a:rPr lang="en-US" dirty="0">
                <a:solidFill>
                  <a:srgbClr val="800000"/>
                </a:solidFill>
              </a:rPr>
              <a:t>Systems, when they first enroll in our school. A student will not be allowed to access the Internet and/or </a:t>
            </a:r>
            <a:r>
              <a:rPr lang="en-US" dirty="0" smtClean="0">
                <a:solidFill>
                  <a:srgbClr val="800000"/>
                </a:solidFill>
              </a:rPr>
              <a:t>a computer </a:t>
            </a:r>
            <a:r>
              <a:rPr lang="en-US" dirty="0">
                <a:solidFill>
                  <a:srgbClr val="800000"/>
                </a:solidFill>
              </a:rPr>
              <a:t>until this policy is acknowledged by both student and parent. Violations of this policy can result in loss of privileges and/or disciplinary action. When and where applicable, law enforcement agencies may be involved.</a:t>
            </a:r>
          </a:p>
          <a:p>
            <a:endParaRPr lang="en-US" dirty="0">
              <a:solidFill>
                <a:srgbClr val="800000"/>
              </a:solidFill>
            </a:endParaRPr>
          </a:p>
          <a:p>
            <a:pPr lvl="0"/>
            <a:endParaRPr lang="en-US" dirty="0"/>
          </a:p>
        </p:txBody>
      </p:sp>
      <p:pic>
        <p:nvPicPr>
          <p:cNvPr id="4" name="Picture 2" descr="http://www.monsterpreps.com/data/highschools/logos/31139-homepage.jpg"/>
          <p:cNvPicPr>
            <a:picLocks noChangeAspect="1" noChangeArrowheads="1"/>
          </p:cNvPicPr>
          <p:nvPr/>
        </p:nvPicPr>
        <p:blipFill>
          <a:blip r:embed="rId3" cstate="print"/>
          <a:srcRect/>
          <a:stretch>
            <a:fillRect/>
          </a:stretch>
        </p:blipFill>
        <p:spPr bwMode="auto">
          <a:xfrm>
            <a:off x="1" y="2"/>
            <a:ext cx="1447799" cy="784466"/>
          </a:xfrm>
          <a:prstGeom prst="rect">
            <a:avLst/>
          </a:prstGeom>
          <a:noFill/>
        </p:spPr>
      </p:pic>
      <p:pic>
        <p:nvPicPr>
          <p:cNvPr id="5" name="Picture 2" descr="http://www.monsterpreps.com/data/highschools/logos/31139-homepage.jpg"/>
          <p:cNvPicPr>
            <a:picLocks noChangeAspect="1" noChangeArrowheads="1"/>
          </p:cNvPicPr>
          <p:nvPr/>
        </p:nvPicPr>
        <p:blipFill>
          <a:blip r:embed="rId3" cstate="print"/>
          <a:srcRect/>
          <a:stretch>
            <a:fillRect/>
          </a:stretch>
        </p:blipFill>
        <p:spPr bwMode="auto">
          <a:xfrm>
            <a:off x="7848600" y="0"/>
            <a:ext cx="1295400" cy="70189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rPr>
              <a:t>DRESS CODE</a:t>
            </a:r>
            <a:br>
              <a:rPr lang="en-US" dirty="0" smtClean="0">
                <a:solidFill>
                  <a:srgbClr val="800000"/>
                </a:solidFill>
              </a:rPr>
            </a:br>
            <a:r>
              <a:rPr lang="en-US" sz="1600" dirty="0" smtClean="0">
                <a:solidFill>
                  <a:srgbClr val="800000"/>
                </a:solidFill>
              </a:rPr>
              <a:t>REFER TO PAGE 18</a:t>
            </a:r>
            <a:endParaRPr lang="en-US" dirty="0">
              <a:solidFill>
                <a:srgbClr val="800000"/>
              </a:solidFill>
            </a:endParaRPr>
          </a:p>
        </p:txBody>
      </p:sp>
      <p:sp>
        <p:nvSpPr>
          <p:cNvPr id="3" name="Content Placeholder 2"/>
          <p:cNvSpPr>
            <a:spLocks noGrp="1"/>
          </p:cNvSpPr>
          <p:nvPr>
            <p:ph idx="1"/>
          </p:nvPr>
        </p:nvSpPr>
        <p:spPr>
          <a:xfrm>
            <a:off x="457200" y="1295400"/>
            <a:ext cx="8229600" cy="5257800"/>
          </a:xfrm>
        </p:spPr>
        <p:txBody>
          <a:bodyPr>
            <a:normAutofit fontScale="62500" lnSpcReduction="20000"/>
          </a:bodyPr>
          <a:lstStyle/>
          <a:p>
            <a:endParaRPr lang="en-US" dirty="0">
              <a:solidFill>
                <a:srgbClr val="800000"/>
              </a:solidFill>
            </a:endParaRPr>
          </a:p>
          <a:p>
            <a:r>
              <a:rPr lang="en-US" dirty="0">
                <a:solidFill>
                  <a:srgbClr val="800000"/>
                </a:solidFill>
              </a:rPr>
              <a:t>Students should be well groomed and dressed in clothing that is appropriate to the learning environment and weather conditions. Students are not allowed to wear clothing that constitutes a health or safety hazard or is disruptive to the educational process. We prefer to give general guidelines with only a few mandatory restrictions, as most students use good judgment in their apparel choices. Guidelines:</a:t>
            </a:r>
          </a:p>
          <a:p>
            <a:r>
              <a:rPr lang="en-US" dirty="0">
                <a:solidFill>
                  <a:srgbClr val="800000"/>
                </a:solidFill>
              </a:rPr>
              <a:t>• Please check your school’s policy about wearing hats or apparel that covers the head.</a:t>
            </a:r>
          </a:p>
          <a:p>
            <a:r>
              <a:rPr lang="en-US" dirty="0">
                <a:solidFill>
                  <a:srgbClr val="800000"/>
                </a:solidFill>
              </a:rPr>
              <a:t>• No clothing or equipment that promotes drugs, alcohol, tobacco, violent acts, lewd or sexual themes, which are</a:t>
            </a:r>
          </a:p>
          <a:p>
            <a:r>
              <a:rPr lang="en-US" dirty="0">
                <a:solidFill>
                  <a:srgbClr val="800000"/>
                </a:solidFill>
              </a:rPr>
              <a:t>offensive, degrading, or demeaning. Such clothing may be confiscated.</a:t>
            </a:r>
          </a:p>
          <a:p>
            <a:r>
              <a:rPr lang="en-US" dirty="0">
                <a:solidFill>
                  <a:srgbClr val="800000"/>
                </a:solidFill>
              </a:rPr>
              <a:t>• No gang or hate group attire (hats, bandanas, rags, colors, shoelaces, sags, chains ‐ except one wallet chain of</a:t>
            </a:r>
          </a:p>
          <a:p>
            <a:r>
              <a:rPr lang="en-US" dirty="0">
                <a:solidFill>
                  <a:srgbClr val="800000"/>
                </a:solidFill>
              </a:rPr>
              <a:t>12” or less) and any other clothing that is deemed gang related by the School Resource Officer or school</a:t>
            </a:r>
          </a:p>
          <a:p>
            <a:r>
              <a:rPr lang="en-US" dirty="0">
                <a:solidFill>
                  <a:srgbClr val="800000"/>
                </a:solidFill>
              </a:rPr>
              <a:t>administrator.</a:t>
            </a:r>
          </a:p>
          <a:p>
            <a:pPr>
              <a:buNone/>
            </a:pPr>
            <a:endParaRPr lang="en-US" dirty="0"/>
          </a:p>
          <a:p>
            <a:endParaRPr lang="en-US" dirty="0">
              <a:solidFill>
                <a:srgbClr val="800000"/>
              </a:solidFill>
            </a:endParaRPr>
          </a:p>
          <a:p>
            <a:pPr lvl="0"/>
            <a:endParaRPr lang="en-US" dirty="0"/>
          </a:p>
        </p:txBody>
      </p:sp>
      <p:pic>
        <p:nvPicPr>
          <p:cNvPr id="4" name="Picture 2" descr="http://www.monsterpreps.com/data/highschools/logos/31139-homepage.jpg"/>
          <p:cNvPicPr>
            <a:picLocks noChangeAspect="1" noChangeArrowheads="1"/>
          </p:cNvPicPr>
          <p:nvPr/>
        </p:nvPicPr>
        <p:blipFill>
          <a:blip r:embed="rId3" cstate="print"/>
          <a:srcRect/>
          <a:stretch>
            <a:fillRect/>
          </a:stretch>
        </p:blipFill>
        <p:spPr bwMode="auto">
          <a:xfrm>
            <a:off x="1" y="2"/>
            <a:ext cx="2250134" cy="1219198"/>
          </a:xfrm>
          <a:prstGeom prst="rect">
            <a:avLst/>
          </a:prstGeom>
          <a:noFill/>
        </p:spPr>
      </p:pic>
      <p:pic>
        <p:nvPicPr>
          <p:cNvPr id="5" name="Picture 2" descr="http://www.monsterpreps.com/data/highschools/logos/31139-homepage.jpg"/>
          <p:cNvPicPr>
            <a:picLocks noChangeAspect="1" noChangeArrowheads="1"/>
          </p:cNvPicPr>
          <p:nvPr/>
        </p:nvPicPr>
        <p:blipFill>
          <a:blip r:embed="rId3" cstate="print"/>
          <a:srcRect/>
          <a:stretch>
            <a:fillRect/>
          </a:stretch>
        </p:blipFill>
        <p:spPr bwMode="auto">
          <a:xfrm>
            <a:off x="6893862" y="0"/>
            <a:ext cx="2250138" cy="1219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rPr>
              <a:t>DRESS CODE</a:t>
            </a:r>
            <a:endParaRPr lang="en-US" dirty="0">
              <a:solidFill>
                <a:srgbClr val="800000"/>
              </a:solidFill>
            </a:endParaRPr>
          </a:p>
        </p:txBody>
      </p:sp>
      <p:sp>
        <p:nvSpPr>
          <p:cNvPr id="3" name="Content Placeholder 2"/>
          <p:cNvSpPr>
            <a:spLocks noGrp="1"/>
          </p:cNvSpPr>
          <p:nvPr>
            <p:ph idx="1"/>
          </p:nvPr>
        </p:nvSpPr>
        <p:spPr>
          <a:xfrm>
            <a:off x="457200" y="1295400"/>
            <a:ext cx="8229600" cy="5181600"/>
          </a:xfrm>
        </p:spPr>
        <p:txBody>
          <a:bodyPr>
            <a:normAutofit fontScale="62500" lnSpcReduction="20000"/>
          </a:bodyPr>
          <a:lstStyle/>
          <a:p>
            <a:endParaRPr lang="en-US" dirty="0">
              <a:solidFill>
                <a:srgbClr val="800000"/>
              </a:solidFill>
            </a:endParaRPr>
          </a:p>
          <a:p>
            <a:pPr>
              <a:buNone/>
            </a:pPr>
            <a:r>
              <a:rPr lang="en-US" dirty="0" smtClean="0">
                <a:solidFill>
                  <a:srgbClr val="800000"/>
                </a:solidFill>
              </a:rPr>
              <a:t>	• No articles of clothing that display bare backs or bare midriffs. No undergarments should be visible. Tube tops, spaghetti straps, sheer or see through shirts and halter tops are not considered appropriate dress for school.</a:t>
            </a:r>
          </a:p>
          <a:p>
            <a:pPr>
              <a:buNone/>
            </a:pPr>
            <a:r>
              <a:rPr lang="en-US" dirty="0" smtClean="0">
                <a:solidFill>
                  <a:srgbClr val="800000"/>
                </a:solidFill>
              </a:rPr>
              <a:t>	• Shorts and skirts need to be an appropriate length (fingertip length).</a:t>
            </a:r>
          </a:p>
          <a:p>
            <a:pPr>
              <a:buNone/>
            </a:pPr>
            <a:r>
              <a:rPr lang="en-US" dirty="0" smtClean="0">
                <a:solidFill>
                  <a:srgbClr val="800000"/>
                </a:solidFill>
              </a:rPr>
              <a:t>	• No clothing or accessories that can be potentially dangerous (spikes, etc.).</a:t>
            </a:r>
          </a:p>
          <a:p>
            <a:pPr>
              <a:buNone/>
            </a:pPr>
            <a:r>
              <a:rPr lang="en-US" dirty="0" smtClean="0">
                <a:solidFill>
                  <a:srgbClr val="800000"/>
                </a:solidFill>
              </a:rPr>
              <a:t>	• Inappropriate tattoos must be covered.</a:t>
            </a:r>
          </a:p>
          <a:p>
            <a:r>
              <a:rPr lang="en-US" dirty="0" smtClean="0">
                <a:solidFill>
                  <a:srgbClr val="800000"/>
                </a:solidFill>
              </a:rPr>
              <a:t> The purpose of the Dress Code and Prohibited Items list is not to infringe on any individual student’s rights to freedom of expression, but rather to encourage students to “dress for success” and come to school properly prepared to learn. We ask for your support in providing a safe and orderly environment in which all students can learn.</a:t>
            </a:r>
          </a:p>
          <a:p>
            <a:r>
              <a:rPr lang="en-US" dirty="0" smtClean="0">
                <a:solidFill>
                  <a:srgbClr val="800000"/>
                </a:solidFill>
              </a:rPr>
              <a:t>Consequences for violations of these dress codes range from warnings, parent contact for a change of clothing, to suspension with repeated violations. The administration reserves the right to determine what is appropriate for a school setting.</a:t>
            </a:r>
          </a:p>
          <a:p>
            <a:endParaRPr lang="en-US" dirty="0">
              <a:solidFill>
                <a:srgbClr val="800000"/>
              </a:solidFill>
            </a:endParaRPr>
          </a:p>
          <a:p>
            <a:pPr lvl="0"/>
            <a:endParaRPr lang="en-US" dirty="0"/>
          </a:p>
        </p:txBody>
      </p:sp>
      <p:pic>
        <p:nvPicPr>
          <p:cNvPr id="4" name="Picture 2" descr="http://www.monsterpreps.com/data/highschools/logos/31139-homepage.jpg"/>
          <p:cNvPicPr>
            <a:picLocks noChangeAspect="1" noChangeArrowheads="1"/>
          </p:cNvPicPr>
          <p:nvPr/>
        </p:nvPicPr>
        <p:blipFill>
          <a:blip r:embed="rId2" cstate="print"/>
          <a:srcRect/>
          <a:stretch>
            <a:fillRect/>
          </a:stretch>
        </p:blipFill>
        <p:spPr bwMode="auto">
          <a:xfrm>
            <a:off x="1" y="2"/>
            <a:ext cx="2109500" cy="1142998"/>
          </a:xfrm>
          <a:prstGeom prst="rect">
            <a:avLst/>
          </a:prstGeom>
          <a:noFill/>
        </p:spPr>
      </p:pic>
      <p:pic>
        <p:nvPicPr>
          <p:cNvPr id="5" name="Picture 2" descr="http://www.monsterpreps.com/data/highschools/logos/31139-homepage.jpg"/>
          <p:cNvPicPr>
            <a:picLocks noChangeAspect="1" noChangeArrowheads="1"/>
          </p:cNvPicPr>
          <p:nvPr/>
        </p:nvPicPr>
        <p:blipFill>
          <a:blip r:embed="rId2" cstate="print"/>
          <a:srcRect/>
          <a:stretch>
            <a:fillRect/>
          </a:stretch>
        </p:blipFill>
        <p:spPr bwMode="auto">
          <a:xfrm>
            <a:off x="7010400" y="0"/>
            <a:ext cx="2133600" cy="115605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rPr>
              <a:t>GANG/HATE GROUPS</a:t>
            </a:r>
            <a:br>
              <a:rPr lang="en-US" dirty="0" smtClean="0">
                <a:solidFill>
                  <a:srgbClr val="800000"/>
                </a:solidFill>
              </a:rPr>
            </a:br>
            <a:r>
              <a:rPr lang="en-US" sz="1600" dirty="0" smtClean="0">
                <a:solidFill>
                  <a:srgbClr val="800000"/>
                </a:solidFill>
              </a:rPr>
              <a:t>REFER TO PAGE 19</a:t>
            </a:r>
            <a:endParaRPr lang="en-US" dirty="0">
              <a:solidFill>
                <a:srgbClr val="800000"/>
              </a:solidFill>
            </a:endParaRPr>
          </a:p>
        </p:txBody>
      </p:sp>
      <p:sp>
        <p:nvSpPr>
          <p:cNvPr id="3" name="Content Placeholder 2"/>
          <p:cNvSpPr>
            <a:spLocks noGrp="1"/>
          </p:cNvSpPr>
          <p:nvPr>
            <p:ph idx="1"/>
          </p:nvPr>
        </p:nvSpPr>
        <p:spPr>
          <a:xfrm>
            <a:off x="457200" y="1066800"/>
            <a:ext cx="8229600" cy="5562600"/>
          </a:xfrm>
        </p:spPr>
        <p:txBody>
          <a:bodyPr>
            <a:normAutofit fontScale="62500" lnSpcReduction="20000"/>
          </a:bodyPr>
          <a:lstStyle/>
          <a:p>
            <a:endParaRPr lang="en-US" dirty="0">
              <a:solidFill>
                <a:srgbClr val="800000"/>
              </a:solidFill>
            </a:endParaRPr>
          </a:p>
          <a:p>
            <a:r>
              <a:rPr lang="en-US" dirty="0">
                <a:solidFill>
                  <a:srgbClr val="800000"/>
                </a:solidFill>
              </a:rPr>
              <a:t>We have a </a:t>
            </a:r>
            <a:r>
              <a:rPr lang="en-US" sz="4400" dirty="0" smtClean="0"/>
              <a:t>ZERO TOLERANCE POLICY</a:t>
            </a:r>
            <a:r>
              <a:rPr lang="en-US" sz="4400" dirty="0" smtClean="0">
                <a:solidFill>
                  <a:srgbClr val="800000"/>
                </a:solidFill>
              </a:rPr>
              <a:t> </a:t>
            </a:r>
            <a:r>
              <a:rPr lang="en-US" dirty="0" smtClean="0">
                <a:solidFill>
                  <a:srgbClr val="800000"/>
                </a:solidFill>
              </a:rPr>
              <a:t>for </a:t>
            </a:r>
            <a:r>
              <a:rPr lang="en-US" dirty="0">
                <a:solidFill>
                  <a:srgbClr val="800000"/>
                </a:solidFill>
              </a:rPr>
              <a:t>gangs, hate groups, and similar organizations or groups, which advocate hatred or discrimination on the basis of race, color, religion, sex, ancestry, national origin, or handicap. These groups are inconsistent with the fundamental values and educational environment at our school. The activities of such groups and their members are prohibited on school property and at all school functions. Such prohibited activities include, but are not limited to:</a:t>
            </a:r>
          </a:p>
          <a:p>
            <a:pPr>
              <a:buNone/>
            </a:pPr>
            <a:r>
              <a:rPr lang="en-US" dirty="0" smtClean="0">
                <a:solidFill>
                  <a:srgbClr val="800000"/>
                </a:solidFill>
              </a:rPr>
              <a:t>	• </a:t>
            </a:r>
            <a:r>
              <a:rPr lang="en-US" dirty="0">
                <a:solidFill>
                  <a:srgbClr val="800000"/>
                </a:solidFill>
              </a:rPr>
              <a:t>The congregation of members that block building entrances, hallways, or otherwise disrupts campus;</a:t>
            </a:r>
          </a:p>
          <a:p>
            <a:pPr>
              <a:buNone/>
            </a:pPr>
            <a:r>
              <a:rPr lang="en-US" dirty="0" smtClean="0">
                <a:solidFill>
                  <a:srgbClr val="800000"/>
                </a:solidFill>
              </a:rPr>
              <a:t>	• </a:t>
            </a:r>
            <a:r>
              <a:rPr lang="en-US" dirty="0">
                <a:solidFill>
                  <a:srgbClr val="800000"/>
                </a:solidFill>
              </a:rPr>
              <a:t>The solicitation or recruitment of members;</a:t>
            </a:r>
          </a:p>
          <a:p>
            <a:pPr>
              <a:buNone/>
            </a:pPr>
            <a:r>
              <a:rPr lang="en-US" dirty="0" smtClean="0">
                <a:solidFill>
                  <a:srgbClr val="800000"/>
                </a:solidFill>
              </a:rPr>
              <a:t>	• </a:t>
            </a:r>
            <a:r>
              <a:rPr lang="en-US" dirty="0">
                <a:solidFill>
                  <a:srgbClr val="800000"/>
                </a:solidFill>
              </a:rPr>
              <a:t>The possession of group paraphernalia and materials;</a:t>
            </a:r>
          </a:p>
          <a:p>
            <a:pPr>
              <a:buNone/>
            </a:pPr>
            <a:r>
              <a:rPr lang="en-US" dirty="0" smtClean="0">
                <a:solidFill>
                  <a:srgbClr val="800000"/>
                </a:solidFill>
              </a:rPr>
              <a:t>	• </a:t>
            </a:r>
            <a:r>
              <a:rPr lang="en-US" dirty="0">
                <a:solidFill>
                  <a:srgbClr val="800000"/>
                </a:solidFill>
              </a:rPr>
              <a:t>The intimidation of others;</a:t>
            </a:r>
          </a:p>
          <a:p>
            <a:pPr>
              <a:buNone/>
            </a:pPr>
            <a:r>
              <a:rPr lang="en-US" dirty="0" smtClean="0">
                <a:solidFill>
                  <a:srgbClr val="800000"/>
                </a:solidFill>
              </a:rPr>
              <a:t>	• </a:t>
            </a:r>
            <a:r>
              <a:rPr lang="en-US" dirty="0">
                <a:solidFill>
                  <a:srgbClr val="800000"/>
                </a:solidFill>
              </a:rPr>
              <a:t>The advocacy of discrimination; and</a:t>
            </a:r>
          </a:p>
          <a:p>
            <a:pPr>
              <a:buNone/>
            </a:pPr>
            <a:r>
              <a:rPr lang="en-US" dirty="0" smtClean="0">
                <a:solidFill>
                  <a:srgbClr val="800000"/>
                </a:solidFill>
              </a:rPr>
              <a:t>	• </a:t>
            </a:r>
            <a:r>
              <a:rPr lang="en-US" dirty="0">
                <a:solidFill>
                  <a:srgbClr val="800000"/>
                </a:solidFill>
              </a:rPr>
              <a:t>Any other behavior, (such as wearing clothing with gang colors or insignia, or the use of language, codes, </a:t>
            </a:r>
            <a:r>
              <a:rPr lang="en-US" dirty="0" smtClean="0">
                <a:solidFill>
                  <a:srgbClr val="800000"/>
                </a:solidFill>
              </a:rPr>
              <a:t>or gestures</a:t>
            </a:r>
            <a:r>
              <a:rPr lang="en-US" dirty="0">
                <a:solidFill>
                  <a:srgbClr val="800000"/>
                </a:solidFill>
              </a:rPr>
              <a:t>) that provokes violence or seeks to advocate the purpose and objectives of such groups. </a:t>
            </a:r>
            <a:r>
              <a:rPr lang="en-US" dirty="0" smtClean="0">
                <a:solidFill>
                  <a:srgbClr val="800000"/>
                </a:solidFill>
              </a:rPr>
              <a:t>Disciplinary actions </a:t>
            </a:r>
            <a:r>
              <a:rPr lang="en-US" dirty="0">
                <a:solidFill>
                  <a:srgbClr val="800000"/>
                </a:solidFill>
              </a:rPr>
              <a:t>may include suspension, expulsion, and/or police involvement.</a:t>
            </a:r>
          </a:p>
          <a:p>
            <a:pPr lvl="0"/>
            <a:endParaRPr lang="en-US" dirty="0"/>
          </a:p>
        </p:txBody>
      </p:sp>
      <p:pic>
        <p:nvPicPr>
          <p:cNvPr id="4" name="Picture 2" descr="http://www.monsterpreps.com/data/highschools/logos/31139-homepage.jpg"/>
          <p:cNvPicPr>
            <a:picLocks noChangeAspect="1" noChangeArrowheads="1"/>
          </p:cNvPicPr>
          <p:nvPr/>
        </p:nvPicPr>
        <p:blipFill>
          <a:blip r:embed="rId2" cstate="print"/>
          <a:srcRect/>
          <a:stretch>
            <a:fillRect/>
          </a:stretch>
        </p:blipFill>
        <p:spPr bwMode="auto">
          <a:xfrm>
            <a:off x="1" y="2"/>
            <a:ext cx="1968867" cy="1066798"/>
          </a:xfrm>
          <a:prstGeom prst="rect">
            <a:avLst/>
          </a:prstGeom>
          <a:noFill/>
        </p:spPr>
      </p:pic>
      <p:pic>
        <p:nvPicPr>
          <p:cNvPr id="5" name="Picture 2" descr="http://www.monsterpreps.com/data/highschools/logos/31139-homepage.jpg"/>
          <p:cNvPicPr>
            <a:picLocks noChangeAspect="1" noChangeArrowheads="1"/>
          </p:cNvPicPr>
          <p:nvPr/>
        </p:nvPicPr>
        <p:blipFill>
          <a:blip r:embed="rId2" cstate="print"/>
          <a:srcRect/>
          <a:stretch>
            <a:fillRect/>
          </a:stretch>
        </p:blipFill>
        <p:spPr bwMode="auto">
          <a:xfrm>
            <a:off x="7175129" y="0"/>
            <a:ext cx="1968871" cy="10668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1113</Words>
  <Application>Microsoft Office PowerPoint</Application>
  <PresentationFormat>On-screen Show (4:3)</PresentationFormat>
  <Paragraphs>96</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BULLYING REFER TO PAGE 17</vt:lpstr>
      <vt:lpstr>ELECTRONIC DEVICES REFER TO PAGE 3</vt:lpstr>
      <vt:lpstr>ELECTRONIC DEVICES</vt:lpstr>
      <vt:lpstr>ELECTRONIC DEVICES</vt:lpstr>
      <vt:lpstr>HATS REFER TO PAGE 4</vt:lpstr>
      <vt:lpstr>INTERNET/COMPUTER USE REFER TO PAGE 8</vt:lpstr>
      <vt:lpstr>DRESS CODE REFER TO PAGE 18</vt:lpstr>
      <vt:lpstr>DRESS CODE</vt:lpstr>
      <vt:lpstr>GANG/HATE GROUPS REFER TO PAGE 19</vt:lpstr>
      <vt:lpstr>DANCES REFER TO PAGE 7</vt:lpstr>
      <vt:lpstr>BUILDINGS AND GROUNDS REFER TO PAGE 6</vt:lpstr>
      <vt:lpstr>CLOSING</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Diplock Family</dc:creator>
  <cp:lastModifiedBy>Diplock, Phil</cp:lastModifiedBy>
  <cp:revision>11</cp:revision>
  <dcterms:created xsi:type="dcterms:W3CDTF">2013-08-19T00:58:34Z</dcterms:created>
  <dcterms:modified xsi:type="dcterms:W3CDTF">2015-08-15T22:33:58Z</dcterms:modified>
</cp:coreProperties>
</file>