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5" r:id="rId2"/>
    <p:sldId id="276" r:id="rId3"/>
    <p:sldId id="269" r:id="rId4"/>
    <p:sldId id="270" r:id="rId5"/>
    <p:sldId id="271" r:id="rId6"/>
    <p:sldId id="272" r:id="rId7"/>
    <p:sldId id="273" r:id="rId8"/>
    <p:sldId id="277" r:id="rId9"/>
    <p:sldId id="278" r:id="rId10"/>
    <p:sldId id="279"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F050B9-4D3A-4519-A809-9259D4696679}" type="datetimeFigureOut">
              <a:rPr lang="en-US" smtClean="0"/>
              <a:t>8/13/2015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E4911-4FC5-4DF1-9A80-C380753DA06E}" type="slidenum">
              <a:rPr lang="en-US" smtClean="0"/>
              <a:t>‹#›</a:t>
            </a:fld>
            <a:endParaRPr lang="en-US"/>
          </a:p>
        </p:txBody>
      </p:sp>
    </p:spTree>
    <p:extLst>
      <p:ext uri="{BB962C8B-B14F-4D97-AF65-F5344CB8AC3E}">
        <p14:creationId xmlns:p14="http://schemas.microsoft.com/office/powerpoint/2010/main" val="1595425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sure they are following along</a:t>
            </a:r>
            <a:r>
              <a:rPr lang="en-US" baseline="0" dirty="0" smtClean="0"/>
              <a:t> in handbook and even reading some. </a:t>
            </a:r>
            <a:r>
              <a:rPr lang="en-US" dirty="0" smtClean="0"/>
              <a:t>Inform</a:t>
            </a:r>
            <a:r>
              <a:rPr lang="en-US" baseline="0" dirty="0" smtClean="0"/>
              <a:t> students of why we have expectations and the importance it plays on the climate and culture of CHS. Discuss resources to use when they have issues, whether with self or others (Mr. Diplock, Mr. Riley, counselors, SRO, security</a:t>
            </a:r>
            <a:endParaRPr lang="en-US" dirty="0"/>
          </a:p>
        </p:txBody>
      </p:sp>
      <p:sp>
        <p:nvSpPr>
          <p:cNvPr id="4" name="Slide Number Placeholder 3"/>
          <p:cNvSpPr>
            <a:spLocks noGrp="1"/>
          </p:cNvSpPr>
          <p:nvPr>
            <p:ph type="sldNum" sz="quarter" idx="10"/>
          </p:nvPr>
        </p:nvSpPr>
        <p:spPr/>
        <p:txBody>
          <a:bodyPr/>
          <a:lstStyle/>
          <a:p>
            <a:fld id="{12DE4911-4FC5-4DF1-9A80-C380753DA06E}" type="slidenum">
              <a:rPr lang="en-US" smtClean="0"/>
              <a:t>1</a:t>
            </a:fld>
            <a:endParaRPr lang="en-US"/>
          </a:p>
        </p:txBody>
      </p:sp>
    </p:spTree>
    <p:extLst>
      <p:ext uri="{BB962C8B-B14F-4D97-AF65-F5344CB8AC3E}">
        <p14:creationId xmlns:p14="http://schemas.microsoft.com/office/powerpoint/2010/main" val="25053496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have</a:t>
            </a:r>
            <a:r>
              <a:rPr lang="en-US" baseline="0" dirty="0" smtClean="0"/>
              <a:t> an open period (1</a:t>
            </a:r>
            <a:r>
              <a:rPr lang="en-US" baseline="30000" dirty="0" smtClean="0"/>
              <a:t>st</a:t>
            </a:r>
            <a:r>
              <a:rPr lang="en-US" baseline="0" dirty="0" smtClean="0"/>
              <a:t> or 4</a:t>
            </a:r>
            <a:r>
              <a:rPr lang="en-US" baseline="30000" dirty="0" smtClean="0"/>
              <a:t>th</a:t>
            </a:r>
            <a:r>
              <a:rPr lang="en-US" baseline="0" dirty="0" smtClean="0"/>
              <a:t> hour) you should not be on campus unless you have received permission from Mr. Diplock or Mr. Riley. We ask that all students who have an open last hour leave campus in a timely manner, this includes not hanging out in the student parking lot.</a:t>
            </a:r>
            <a:endParaRPr lang="en-US" dirty="0"/>
          </a:p>
        </p:txBody>
      </p:sp>
      <p:sp>
        <p:nvSpPr>
          <p:cNvPr id="4" name="Slide Number Placeholder 3"/>
          <p:cNvSpPr>
            <a:spLocks noGrp="1"/>
          </p:cNvSpPr>
          <p:nvPr>
            <p:ph type="sldNum" sz="quarter" idx="10"/>
          </p:nvPr>
        </p:nvSpPr>
        <p:spPr/>
        <p:txBody>
          <a:bodyPr/>
          <a:lstStyle/>
          <a:p>
            <a:fld id="{12DE4911-4FC5-4DF1-9A80-C380753DA06E}" type="slidenum">
              <a:rPr lang="en-US" smtClean="0"/>
              <a:t>10</a:t>
            </a:fld>
            <a:endParaRPr lang="en-US"/>
          </a:p>
        </p:txBody>
      </p:sp>
    </p:spTree>
    <p:extLst>
      <p:ext uri="{BB962C8B-B14F-4D97-AF65-F5344CB8AC3E}">
        <p14:creationId xmlns:p14="http://schemas.microsoft.com/office/powerpoint/2010/main" val="4045295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reiterate</a:t>
            </a:r>
            <a:r>
              <a:rPr lang="en-US" baseline="0" dirty="0" smtClean="0"/>
              <a:t> that these rules and procedures are in the best interest of the students and our school. Any questions they can always come speak with Mr. Diplock or Mr. </a:t>
            </a:r>
            <a:r>
              <a:rPr lang="en-US" baseline="0" smtClean="0"/>
              <a:t>Riley.</a:t>
            </a:r>
            <a:endParaRPr lang="en-US"/>
          </a:p>
        </p:txBody>
      </p:sp>
      <p:sp>
        <p:nvSpPr>
          <p:cNvPr id="4" name="Slide Number Placeholder 3"/>
          <p:cNvSpPr>
            <a:spLocks noGrp="1"/>
          </p:cNvSpPr>
          <p:nvPr>
            <p:ph type="sldNum" sz="quarter" idx="10"/>
          </p:nvPr>
        </p:nvSpPr>
        <p:spPr/>
        <p:txBody>
          <a:bodyPr/>
          <a:lstStyle/>
          <a:p>
            <a:fld id="{12DE4911-4FC5-4DF1-9A80-C380753DA06E}" type="slidenum">
              <a:rPr lang="en-US" smtClean="0"/>
              <a:t>11</a:t>
            </a:fld>
            <a:endParaRPr lang="en-US"/>
          </a:p>
        </p:txBody>
      </p:sp>
    </p:spTree>
    <p:extLst>
      <p:ext uri="{BB962C8B-B14F-4D97-AF65-F5344CB8AC3E}">
        <p14:creationId xmlns:p14="http://schemas.microsoft.com/office/powerpoint/2010/main" val="810090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a:t>
            </a:r>
            <a:r>
              <a:rPr lang="en-US" baseline="0" dirty="0" smtClean="0"/>
              <a:t> time to talk about Respect, Integrity and other valuable life skills. The kids need to know the process and inform they that you as teachers have my total support. We will hold you accountable.</a:t>
            </a:r>
            <a:endParaRPr lang="en-US" dirty="0"/>
          </a:p>
        </p:txBody>
      </p:sp>
      <p:sp>
        <p:nvSpPr>
          <p:cNvPr id="4" name="Slide Number Placeholder 3"/>
          <p:cNvSpPr>
            <a:spLocks noGrp="1"/>
          </p:cNvSpPr>
          <p:nvPr>
            <p:ph type="sldNum" sz="quarter" idx="10"/>
          </p:nvPr>
        </p:nvSpPr>
        <p:spPr/>
        <p:txBody>
          <a:bodyPr/>
          <a:lstStyle/>
          <a:p>
            <a:fld id="{12DE4911-4FC5-4DF1-9A80-C380753DA06E}" type="slidenum">
              <a:rPr lang="en-US" smtClean="0"/>
              <a:t>2</a:t>
            </a:fld>
            <a:endParaRPr lang="en-US"/>
          </a:p>
        </p:txBody>
      </p:sp>
    </p:spTree>
    <p:extLst>
      <p:ext uri="{BB962C8B-B14F-4D97-AF65-F5344CB8AC3E}">
        <p14:creationId xmlns:p14="http://schemas.microsoft.com/office/powerpoint/2010/main" val="2555162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Impart on them how</a:t>
            </a:r>
            <a:r>
              <a:rPr lang="en-US" baseline="0" dirty="0" smtClean="0"/>
              <a:t> serious we take truancies and its correlation with their overall school success. Truancy also means anytime you are somewhere you are not supposed to be without permission, you are Truant and this counts to your total absences. You can inform them that the 4 Deans who will be monitoring this along with Mr. Riley and Mr. Diplock will be Mr. Neddo (9</a:t>
            </a:r>
            <a:r>
              <a:rPr lang="en-US" baseline="30000" dirty="0" smtClean="0"/>
              <a:t>th</a:t>
            </a:r>
            <a:r>
              <a:rPr lang="en-US" baseline="0" dirty="0" smtClean="0"/>
              <a:t> Grade), Mrs. Prillaman (10</a:t>
            </a:r>
            <a:r>
              <a:rPr lang="en-US" baseline="30000" dirty="0" smtClean="0"/>
              <a:t>th</a:t>
            </a:r>
            <a:r>
              <a:rPr lang="en-US" baseline="0" dirty="0" smtClean="0"/>
              <a:t> Grade), Mrs. Kiester (11</a:t>
            </a:r>
            <a:r>
              <a:rPr lang="en-US" baseline="30000" dirty="0" smtClean="0"/>
              <a:t>th</a:t>
            </a:r>
            <a:r>
              <a:rPr lang="en-US" baseline="0" dirty="0" smtClean="0"/>
              <a:t> Grade), and Mr. Ewing (12</a:t>
            </a:r>
            <a:r>
              <a:rPr lang="en-US" baseline="30000" dirty="0" smtClean="0"/>
              <a:t>th</a:t>
            </a:r>
            <a:r>
              <a:rPr lang="en-US" baseline="0" dirty="0" smtClean="0"/>
              <a:t> Grade). If the kids have further questions please have them contact the aforementioned people.</a:t>
            </a:r>
            <a:endParaRPr lang="en-US" dirty="0"/>
          </a:p>
        </p:txBody>
      </p:sp>
      <p:sp>
        <p:nvSpPr>
          <p:cNvPr id="4" name="Slide Number Placeholder 3"/>
          <p:cNvSpPr>
            <a:spLocks noGrp="1"/>
          </p:cNvSpPr>
          <p:nvPr>
            <p:ph type="sldNum" sz="quarter" idx="10"/>
          </p:nvPr>
        </p:nvSpPr>
        <p:spPr/>
        <p:txBody>
          <a:bodyPr/>
          <a:lstStyle/>
          <a:p>
            <a:fld id="{12DE4911-4FC5-4DF1-9A80-C380753DA06E}" type="slidenum">
              <a:rPr lang="en-US" smtClean="0"/>
              <a:t>3</a:t>
            </a:fld>
            <a:endParaRPr lang="en-US"/>
          </a:p>
        </p:txBody>
      </p:sp>
    </p:spTree>
    <p:extLst>
      <p:ext uri="{BB962C8B-B14F-4D97-AF65-F5344CB8AC3E}">
        <p14:creationId xmlns:p14="http://schemas.microsoft.com/office/powerpoint/2010/main" val="3191324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a:t>
            </a:r>
            <a:r>
              <a:rPr lang="en-US" baseline="0" dirty="0" smtClean="0"/>
              <a:t> the kids know this process and understand this will be monitored by the Deans. Another very vital life skill (punctuality) here. Point out Saturday school with Mr. Diplock</a:t>
            </a:r>
            <a:endParaRPr lang="en-US" dirty="0"/>
          </a:p>
        </p:txBody>
      </p:sp>
      <p:sp>
        <p:nvSpPr>
          <p:cNvPr id="4" name="Slide Number Placeholder 3"/>
          <p:cNvSpPr>
            <a:spLocks noGrp="1"/>
          </p:cNvSpPr>
          <p:nvPr>
            <p:ph type="sldNum" sz="quarter" idx="10"/>
          </p:nvPr>
        </p:nvSpPr>
        <p:spPr/>
        <p:txBody>
          <a:bodyPr/>
          <a:lstStyle/>
          <a:p>
            <a:fld id="{12DE4911-4FC5-4DF1-9A80-C380753DA06E}" type="slidenum">
              <a:rPr lang="en-US" smtClean="0"/>
              <a:t>4</a:t>
            </a:fld>
            <a:endParaRPr lang="en-US"/>
          </a:p>
        </p:txBody>
      </p:sp>
    </p:spTree>
    <p:extLst>
      <p:ext uri="{BB962C8B-B14F-4D97-AF65-F5344CB8AC3E}">
        <p14:creationId xmlns:p14="http://schemas.microsoft.com/office/powerpoint/2010/main" val="2633362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Clarify what</a:t>
            </a:r>
            <a:r>
              <a:rPr lang="en-US" baseline="0" dirty="0" smtClean="0"/>
              <a:t> counts as an absence. Kids need to know that if your parent calls you in it is still counted to total.  Medically excused do not, but require a doctors note. </a:t>
            </a:r>
            <a:endParaRPr lang="en-US" dirty="0"/>
          </a:p>
        </p:txBody>
      </p:sp>
      <p:sp>
        <p:nvSpPr>
          <p:cNvPr id="4" name="Slide Number Placeholder 3"/>
          <p:cNvSpPr>
            <a:spLocks noGrp="1"/>
          </p:cNvSpPr>
          <p:nvPr>
            <p:ph type="sldNum" sz="quarter" idx="10"/>
          </p:nvPr>
        </p:nvSpPr>
        <p:spPr/>
        <p:txBody>
          <a:bodyPr/>
          <a:lstStyle/>
          <a:p>
            <a:fld id="{12DE4911-4FC5-4DF1-9A80-C380753DA06E}" type="slidenum">
              <a:rPr lang="en-US" smtClean="0"/>
              <a:t>5</a:t>
            </a:fld>
            <a:endParaRPr lang="en-US"/>
          </a:p>
        </p:txBody>
      </p:sp>
    </p:spTree>
    <p:extLst>
      <p:ext uri="{BB962C8B-B14F-4D97-AF65-F5344CB8AC3E}">
        <p14:creationId xmlns:p14="http://schemas.microsoft.com/office/powerpoint/2010/main" val="1256648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a:t>
            </a:r>
            <a:r>
              <a:rPr lang="en-US" baseline="0" dirty="0" smtClean="0"/>
              <a:t> for them to know that they need to check with Deans and posted lists if they are unsure how many absences they have. </a:t>
            </a:r>
            <a:endParaRPr lang="en-US" dirty="0"/>
          </a:p>
        </p:txBody>
      </p:sp>
      <p:sp>
        <p:nvSpPr>
          <p:cNvPr id="4" name="Slide Number Placeholder 3"/>
          <p:cNvSpPr>
            <a:spLocks noGrp="1"/>
          </p:cNvSpPr>
          <p:nvPr>
            <p:ph type="sldNum" sz="quarter" idx="10"/>
          </p:nvPr>
        </p:nvSpPr>
        <p:spPr/>
        <p:txBody>
          <a:bodyPr/>
          <a:lstStyle/>
          <a:p>
            <a:fld id="{12DE4911-4FC5-4DF1-9A80-C380753DA06E}" type="slidenum">
              <a:rPr lang="en-US" smtClean="0"/>
              <a:t>6</a:t>
            </a:fld>
            <a:endParaRPr lang="en-US"/>
          </a:p>
        </p:txBody>
      </p:sp>
    </p:spTree>
    <p:extLst>
      <p:ext uri="{BB962C8B-B14F-4D97-AF65-F5344CB8AC3E}">
        <p14:creationId xmlns:p14="http://schemas.microsoft.com/office/powerpoint/2010/main" val="3511354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Inform them</a:t>
            </a:r>
            <a:r>
              <a:rPr lang="en-US" baseline="0" dirty="0" smtClean="0"/>
              <a:t> that last year 21 students lost credit because of absences and failure to follow the appeals process. Again, any questions or clarity have them see the appropriate people.</a:t>
            </a:r>
            <a:endParaRPr lang="en-US" dirty="0"/>
          </a:p>
        </p:txBody>
      </p:sp>
      <p:sp>
        <p:nvSpPr>
          <p:cNvPr id="4" name="Slide Number Placeholder 3"/>
          <p:cNvSpPr>
            <a:spLocks noGrp="1"/>
          </p:cNvSpPr>
          <p:nvPr>
            <p:ph type="sldNum" sz="quarter" idx="10"/>
          </p:nvPr>
        </p:nvSpPr>
        <p:spPr/>
        <p:txBody>
          <a:bodyPr/>
          <a:lstStyle/>
          <a:p>
            <a:fld id="{12DE4911-4FC5-4DF1-9A80-C380753DA06E}" type="slidenum">
              <a:rPr lang="en-US" smtClean="0"/>
              <a:t>7</a:t>
            </a:fld>
            <a:endParaRPr lang="en-US"/>
          </a:p>
        </p:txBody>
      </p:sp>
    </p:spTree>
    <p:extLst>
      <p:ext uri="{BB962C8B-B14F-4D97-AF65-F5344CB8AC3E}">
        <p14:creationId xmlns:p14="http://schemas.microsoft.com/office/powerpoint/2010/main" val="2433763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a:t>
            </a:r>
            <a:r>
              <a:rPr lang="en-US" baseline="0" dirty="0" smtClean="0"/>
              <a:t> leave campus for any reason with permission it is considered a truancy. Point out that if you are in an area that is restricted you may be searched. Good time to point out that being in student parking lot is not permitted during lunch time. Stay out of hallways during lunch unless permission. Any uncertainty check with someone on staff.</a:t>
            </a:r>
            <a:endParaRPr lang="en-US" dirty="0"/>
          </a:p>
        </p:txBody>
      </p:sp>
      <p:sp>
        <p:nvSpPr>
          <p:cNvPr id="4" name="Slide Number Placeholder 3"/>
          <p:cNvSpPr>
            <a:spLocks noGrp="1"/>
          </p:cNvSpPr>
          <p:nvPr>
            <p:ph type="sldNum" sz="quarter" idx="10"/>
          </p:nvPr>
        </p:nvSpPr>
        <p:spPr/>
        <p:txBody>
          <a:bodyPr/>
          <a:lstStyle/>
          <a:p>
            <a:fld id="{12DE4911-4FC5-4DF1-9A80-C380753DA06E}" type="slidenum">
              <a:rPr lang="en-US" smtClean="0"/>
              <a:t>8</a:t>
            </a:fld>
            <a:endParaRPr lang="en-US"/>
          </a:p>
        </p:txBody>
      </p:sp>
    </p:spTree>
    <p:extLst>
      <p:ext uri="{BB962C8B-B14F-4D97-AF65-F5344CB8AC3E}">
        <p14:creationId xmlns:p14="http://schemas.microsoft.com/office/powerpoint/2010/main" val="3715861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the dangers that come with driving unsafe or </a:t>
            </a:r>
            <a:r>
              <a:rPr lang="en-US" dirty="0" err="1" smtClean="0"/>
              <a:t>unattentive</a:t>
            </a:r>
            <a:r>
              <a:rPr lang="en-US" dirty="0" smtClean="0"/>
              <a:t> in our busy</a:t>
            </a:r>
            <a:r>
              <a:rPr lang="en-US" baseline="0" dirty="0" smtClean="0"/>
              <a:t> parking lot. Get parking tag from Attendance Office. Any unsafe driving could result in a reckless driving ticket from Officer </a:t>
            </a:r>
            <a:r>
              <a:rPr lang="en-US" baseline="0" dirty="0" err="1" smtClean="0"/>
              <a:t>Hoisoen</a:t>
            </a:r>
            <a:r>
              <a:rPr lang="en-US" baseline="0" dirty="0" smtClean="0"/>
              <a:t>. Speed limit on campus is 10mph</a:t>
            </a:r>
            <a:endParaRPr lang="en-US" dirty="0"/>
          </a:p>
        </p:txBody>
      </p:sp>
      <p:sp>
        <p:nvSpPr>
          <p:cNvPr id="4" name="Slide Number Placeholder 3"/>
          <p:cNvSpPr>
            <a:spLocks noGrp="1"/>
          </p:cNvSpPr>
          <p:nvPr>
            <p:ph type="sldNum" sz="quarter" idx="10"/>
          </p:nvPr>
        </p:nvSpPr>
        <p:spPr/>
        <p:txBody>
          <a:bodyPr/>
          <a:lstStyle/>
          <a:p>
            <a:fld id="{12DE4911-4FC5-4DF1-9A80-C380753DA06E}" type="slidenum">
              <a:rPr lang="en-US" smtClean="0"/>
              <a:t>9</a:t>
            </a:fld>
            <a:endParaRPr lang="en-US"/>
          </a:p>
        </p:txBody>
      </p:sp>
    </p:spTree>
    <p:extLst>
      <p:ext uri="{BB962C8B-B14F-4D97-AF65-F5344CB8AC3E}">
        <p14:creationId xmlns:p14="http://schemas.microsoft.com/office/powerpoint/2010/main" val="500732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FFAA66-3A12-4FA6-9DA5-097A373476B6}" type="datetimeFigureOut">
              <a:rPr lang="en-US" smtClean="0"/>
              <a:pPr/>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E2F26-BC9D-4668-9631-0A48790578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FFAA66-3A12-4FA6-9DA5-097A373476B6}" type="datetimeFigureOut">
              <a:rPr lang="en-US" smtClean="0"/>
              <a:pPr/>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E2F26-BC9D-4668-9631-0A48790578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FFAA66-3A12-4FA6-9DA5-097A373476B6}" type="datetimeFigureOut">
              <a:rPr lang="en-US" smtClean="0"/>
              <a:pPr/>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E2F26-BC9D-4668-9631-0A48790578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FFAA66-3A12-4FA6-9DA5-097A373476B6}" type="datetimeFigureOut">
              <a:rPr lang="en-US" smtClean="0"/>
              <a:pPr/>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E2F26-BC9D-4668-9631-0A48790578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FFAA66-3A12-4FA6-9DA5-097A373476B6}" type="datetimeFigureOut">
              <a:rPr lang="en-US" smtClean="0"/>
              <a:pPr/>
              <a:t>8/13/2015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E2F26-BC9D-4668-9631-0A48790578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FFAA66-3A12-4FA6-9DA5-097A373476B6}" type="datetimeFigureOut">
              <a:rPr lang="en-US" smtClean="0"/>
              <a:pPr/>
              <a:t>8/13/2015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E2F26-BC9D-4668-9631-0A48790578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FFAA66-3A12-4FA6-9DA5-097A373476B6}" type="datetimeFigureOut">
              <a:rPr lang="en-US" smtClean="0"/>
              <a:pPr/>
              <a:t>8/13/2015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3E2F26-BC9D-4668-9631-0A48790578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FFAA66-3A12-4FA6-9DA5-097A373476B6}" type="datetimeFigureOut">
              <a:rPr lang="en-US" smtClean="0"/>
              <a:pPr/>
              <a:t>8/13/2015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3E2F26-BC9D-4668-9631-0A48790578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FFAA66-3A12-4FA6-9DA5-097A373476B6}" type="datetimeFigureOut">
              <a:rPr lang="en-US" smtClean="0"/>
              <a:pPr/>
              <a:t>8/13/2015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3E2F26-BC9D-4668-9631-0A48790578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FFAA66-3A12-4FA6-9DA5-097A373476B6}" type="datetimeFigureOut">
              <a:rPr lang="en-US" smtClean="0"/>
              <a:pPr/>
              <a:t>8/13/2015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E2F26-BC9D-4668-9631-0A48790578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FFAA66-3A12-4FA6-9DA5-097A373476B6}" type="datetimeFigureOut">
              <a:rPr lang="en-US" smtClean="0"/>
              <a:pPr/>
              <a:t>8/13/2015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E2F26-BC9D-4668-9631-0A48790578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FAA66-3A12-4FA6-9DA5-097A373476B6}" type="datetimeFigureOut">
              <a:rPr lang="en-US" smtClean="0"/>
              <a:pPr/>
              <a:t>8/13/2015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E2F26-BC9D-4668-9631-0A48790578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Columbia+Wildcat+logo&amp;source=images&amp;cd=&amp;cad=rja&amp;docid=sG9RBmey_7R4bM&amp;tbnid=TMTzdV52p9VHEM:&amp;ved=0CAUQjRw&amp;url=http://www.monsterpreps.com/high-schools/columbia-high-school-nampa.htm&amp;ei=vF8RUsqSHoiEiwKvzYCQDQ&amp;bvm=bv.50768961,d.cGE&amp;psig=AFQjCNHJ4WNh0bT5MlC1XQMQI1D6YVED5Q&amp;ust=1376956655734317"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url?sa=i&amp;rct=j&amp;q=Columbia+Wildcat+logo&amp;source=images&amp;cd=&amp;cad=rja&amp;docid=sG9RBmey_7R4bM&amp;tbnid=TMTzdV52p9VHEM:&amp;ved=0CAUQjRw&amp;url=http://www.monsterpreps.com/high-schools/columbia-high-school-nampa.htm&amp;ei=vF8RUsqSHoiEiwKvzYCQDQ&amp;bvm=bv.50768961,d.cGE&amp;psig=AFQjCNHJ4WNh0bT5MlC1XQMQI1D6YVED5Q&amp;ust=1376956655734317"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url?sa=i&amp;rct=j&amp;q=Columbia+Wildcat+logo&amp;source=images&amp;cd=&amp;cad=rja&amp;docid=sG9RBmey_7R4bM&amp;tbnid=TMTzdV52p9VHEM:&amp;ved=0CAUQjRw&amp;url=http://www.monsterpreps.com/high-schools/columbia-high-school-nampa.htm&amp;ei=vF8RUsqSHoiEiwKvzYCQDQ&amp;bvm=bv.50768961,d.cGE&amp;psig=AFQjCNHJ4WNh0bT5MlC1XQMQI1D6YVED5Q&amp;ust=137695665573431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rct=j&amp;q=Columbia+Wildcat+logo&amp;source=images&amp;cd=&amp;cad=rja&amp;docid=sG9RBmey_7R4bM&amp;tbnid=TMTzdV52p9VHEM:&amp;ved=0CAUQjRw&amp;url=http://www.monsterpreps.com/high-schools/columbia-high-school-nampa.htm&amp;ei=vF8RUsqSHoiEiwKvzYCQDQ&amp;bvm=bv.50768961,d.cGE&amp;psig=AFQjCNHJ4WNh0bT5MlC1XQMQI1D6YVED5Q&amp;ust=1376956655734317"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i&amp;rct=j&amp;q=Columbia+Wildcat+logo&amp;source=images&amp;cd=&amp;cad=rja&amp;docid=sG9RBmey_7R4bM&amp;tbnid=TMTzdV52p9VHEM:&amp;ved=0CAUQjRw&amp;url=http://www.monsterpreps.com/high-schools/columbia-high-school-nampa.htm&amp;ei=vF8RUsqSHoiEiwKvzYCQDQ&amp;bvm=bv.50768961,d.cGE&amp;psig=AFQjCNHJ4WNh0bT5MlC1XQMQI1D6YVED5Q&amp;ust=1376956655734317"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url?sa=i&amp;rct=j&amp;q=Columbia+Wildcat+logo&amp;source=images&amp;cd=&amp;cad=rja&amp;docid=sG9RBmey_7R4bM&amp;tbnid=TMTzdV52p9VHEM:&amp;ved=0CAUQjRw&amp;url=http://www.monsterpreps.com/high-schools/columbia-high-school-nampa.htm&amp;ei=vF8RUsqSHoiEiwKvzYCQDQ&amp;bvm=bv.50768961,d.cGE&amp;psig=AFQjCNHJ4WNh0bT5MlC1XQMQI1D6YVED5Q&amp;ust=137695665573431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url?sa=i&amp;rct=j&amp;q=Columbia+Wildcat+logo&amp;source=images&amp;cd=&amp;cad=rja&amp;docid=sG9RBmey_7R4bM&amp;tbnid=TMTzdV52p9VHEM:&amp;ved=0CAUQjRw&amp;url=http://www.monsterpreps.com/high-schools/columbia-high-school-nampa.htm&amp;ei=vF8RUsqSHoiEiwKvzYCQDQ&amp;bvm=bv.50768961,d.cGE&amp;psig=AFQjCNHJ4WNh0bT5MlC1XQMQI1D6YVED5Q&amp;ust=1376956655734317"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url?sa=i&amp;rct=j&amp;q=Columbia+Wildcat+logo&amp;source=images&amp;cd=&amp;cad=rja&amp;docid=sG9RBmey_7R4bM&amp;tbnid=TMTzdV52p9VHEM:&amp;ved=0CAUQjRw&amp;url=http://www.monsterpreps.com/high-schools/columbia-high-school-nampa.htm&amp;ei=vF8RUsqSHoiEiwKvzYCQDQ&amp;bvm=bv.50768961,d.cGE&amp;psig=AFQjCNHJ4WNh0bT5MlC1XQMQI1D6YVED5Q&amp;ust=1376956655734317"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m/url?sa=i&amp;rct=j&amp;q=Columbia+Wildcat+logo&amp;source=images&amp;cd=&amp;cad=rja&amp;docid=sG9RBmey_7R4bM&amp;tbnid=TMTzdV52p9VHEM:&amp;ved=0CAUQjRw&amp;url=http://www.monsterpreps.com/high-schools/columbia-high-school-nampa.htm&amp;ei=vF8RUsqSHoiEiwKvzYCQDQ&amp;bvm=bv.50768961,d.cGE&amp;psig=AFQjCNHJ4WNh0bT5MlC1XQMQI1D6YVED5Q&amp;ust=1376956655734317"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url?sa=i&amp;rct=j&amp;q=Columbia+Wildcat+logo&amp;source=images&amp;cd=&amp;cad=rja&amp;docid=sG9RBmey_7R4bM&amp;tbnid=TMTzdV52p9VHEM:&amp;ved=0CAUQjRw&amp;url=http://www.monsterpreps.com/high-schools/columbia-high-school-nampa.htm&amp;ei=vF8RUsqSHoiEiwKvzYCQDQ&amp;bvm=bv.50768961,d.cGE&amp;psig=AFQjCNHJ4WNh0bT5MlC1XQMQI1D6YVED5Q&amp;ust=1376956655734317"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800000"/>
                </a:solidFill>
              </a:rPr>
              <a:t>BEHAVIOR EXPECTATIONS</a:t>
            </a:r>
            <a:br>
              <a:rPr lang="en-US" dirty="0" smtClean="0">
                <a:solidFill>
                  <a:srgbClr val="800000"/>
                </a:solidFill>
              </a:rPr>
            </a:br>
            <a:r>
              <a:rPr lang="en-US" sz="1600" dirty="0" smtClean="0">
                <a:solidFill>
                  <a:srgbClr val="800000"/>
                </a:solidFill>
              </a:rPr>
              <a:t>REFER TO PAGE 16</a:t>
            </a:r>
            <a:endParaRPr lang="en-US" dirty="0">
              <a:solidFill>
                <a:srgbClr val="800000"/>
              </a:solidFill>
            </a:endParaRPr>
          </a:p>
        </p:txBody>
      </p:sp>
      <p:sp>
        <p:nvSpPr>
          <p:cNvPr id="3" name="Content Placeholder 2"/>
          <p:cNvSpPr>
            <a:spLocks noGrp="1"/>
          </p:cNvSpPr>
          <p:nvPr>
            <p:ph idx="1"/>
          </p:nvPr>
        </p:nvSpPr>
        <p:spPr>
          <a:xfrm>
            <a:off x="457200" y="1371600"/>
            <a:ext cx="8229600" cy="4525963"/>
          </a:xfrm>
        </p:spPr>
        <p:txBody>
          <a:bodyPr>
            <a:normAutofit fontScale="70000" lnSpcReduction="20000"/>
          </a:bodyPr>
          <a:lstStyle/>
          <a:p>
            <a:pPr>
              <a:buFontTx/>
              <a:buNone/>
              <a:defRPr/>
            </a:pPr>
            <a:r>
              <a:rPr lang="en-US" b="1" u="sng" dirty="0">
                <a:solidFill>
                  <a:srgbClr val="800000"/>
                </a:solidFill>
              </a:rPr>
              <a:t>Behavior Expectations</a:t>
            </a:r>
            <a:endParaRPr lang="en-US" u="sng" dirty="0">
              <a:solidFill>
                <a:srgbClr val="800000"/>
              </a:solidFill>
            </a:endParaRPr>
          </a:p>
          <a:p>
            <a:pPr algn="just">
              <a:buFontTx/>
              <a:buNone/>
              <a:defRPr/>
            </a:pPr>
            <a:r>
              <a:rPr lang="en-US" dirty="0">
                <a:solidFill>
                  <a:srgbClr val="800000"/>
                </a:solidFill>
              </a:rPr>
              <a:t>Our high school is an excellent school with great students and staff. We ask students to behave in a manner that will contribute to the community of our school.</a:t>
            </a:r>
          </a:p>
          <a:p>
            <a:pPr>
              <a:buFontTx/>
              <a:buNone/>
              <a:defRPr/>
            </a:pPr>
            <a:endParaRPr lang="en-US" dirty="0">
              <a:solidFill>
                <a:srgbClr val="800000"/>
              </a:solidFill>
            </a:endParaRPr>
          </a:p>
          <a:p>
            <a:pPr>
              <a:buFontTx/>
              <a:buNone/>
              <a:defRPr/>
            </a:pPr>
            <a:r>
              <a:rPr lang="en-US" dirty="0">
                <a:solidFill>
                  <a:srgbClr val="800000"/>
                </a:solidFill>
              </a:rPr>
              <a:t>Our students</a:t>
            </a:r>
          </a:p>
          <a:p>
            <a:pPr>
              <a:defRPr/>
            </a:pPr>
            <a:r>
              <a:rPr lang="en-US" dirty="0">
                <a:solidFill>
                  <a:srgbClr val="800000"/>
                </a:solidFill>
              </a:rPr>
              <a:t>Arrive to school and class on time prepared and ready to learn;</a:t>
            </a:r>
          </a:p>
          <a:p>
            <a:pPr>
              <a:defRPr/>
            </a:pPr>
            <a:r>
              <a:rPr lang="en-US" dirty="0">
                <a:solidFill>
                  <a:srgbClr val="800000"/>
                </a:solidFill>
              </a:rPr>
              <a:t>Are courteous during passing times and in interactions with other students and staff;</a:t>
            </a:r>
          </a:p>
          <a:p>
            <a:pPr>
              <a:defRPr/>
            </a:pPr>
            <a:r>
              <a:rPr lang="en-US" dirty="0">
                <a:solidFill>
                  <a:srgbClr val="800000"/>
                </a:solidFill>
              </a:rPr>
              <a:t>Resolve differences amicably and with positive intentions;</a:t>
            </a:r>
          </a:p>
          <a:p>
            <a:pPr>
              <a:defRPr/>
            </a:pPr>
            <a:r>
              <a:rPr lang="en-US" dirty="0">
                <a:solidFill>
                  <a:srgbClr val="800000"/>
                </a:solidFill>
              </a:rPr>
              <a:t>Seek help from staff in difficult situations;</a:t>
            </a:r>
          </a:p>
          <a:p>
            <a:pPr>
              <a:defRPr/>
            </a:pPr>
            <a:r>
              <a:rPr lang="en-US" dirty="0">
                <a:solidFill>
                  <a:srgbClr val="800000"/>
                </a:solidFill>
              </a:rPr>
              <a:t>Dress appropriately for a positive and safe learning environment;</a:t>
            </a:r>
          </a:p>
          <a:p>
            <a:pPr>
              <a:defRPr/>
            </a:pPr>
            <a:r>
              <a:rPr lang="en-US" dirty="0">
                <a:solidFill>
                  <a:srgbClr val="800000"/>
                </a:solidFill>
              </a:rPr>
              <a:t>Follow directions from all staff; and</a:t>
            </a:r>
          </a:p>
          <a:p>
            <a:pPr>
              <a:defRPr/>
            </a:pPr>
            <a:r>
              <a:rPr lang="en-US" dirty="0">
                <a:solidFill>
                  <a:srgbClr val="800000"/>
                </a:solidFill>
              </a:rPr>
              <a:t>Treat our campus and school property with respect.</a:t>
            </a:r>
          </a:p>
          <a:p>
            <a:endParaRPr lang="en-US" dirty="0"/>
          </a:p>
        </p:txBody>
      </p:sp>
      <p:pic>
        <p:nvPicPr>
          <p:cNvPr id="4" name="Picture 3"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0" y="0"/>
            <a:ext cx="1523999" cy="825753"/>
          </a:xfrm>
          <a:prstGeom prst="rect">
            <a:avLst/>
          </a:prstGeom>
          <a:noFill/>
        </p:spPr>
      </p:pic>
      <p:pic>
        <p:nvPicPr>
          <p:cNvPr id="5" name="Picture 4"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7597031" y="1"/>
            <a:ext cx="1546969" cy="83819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800000"/>
                </a:solidFill>
              </a:rPr>
              <a:t>OPEN PERIOD</a:t>
            </a:r>
            <a:br>
              <a:rPr lang="en-US" dirty="0" smtClean="0">
                <a:solidFill>
                  <a:srgbClr val="800000"/>
                </a:solidFill>
              </a:rPr>
            </a:br>
            <a:r>
              <a:rPr lang="en-US" sz="1600" dirty="0" smtClean="0">
                <a:solidFill>
                  <a:srgbClr val="800000"/>
                </a:solidFill>
              </a:rPr>
              <a:t>REFER TO PAGE 16</a:t>
            </a:r>
            <a:endParaRPr lang="en-US" dirty="0">
              <a:solidFill>
                <a:srgbClr val="800000"/>
              </a:solidFill>
            </a:endParaRPr>
          </a:p>
        </p:txBody>
      </p:sp>
      <p:sp>
        <p:nvSpPr>
          <p:cNvPr id="3" name="Content Placeholder 2"/>
          <p:cNvSpPr>
            <a:spLocks noGrp="1"/>
          </p:cNvSpPr>
          <p:nvPr>
            <p:ph idx="1"/>
          </p:nvPr>
        </p:nvSpPr>
        <p:spPr>
          <a:xfrm>
            <a:off x="381000" y="1143000"/>
            <a:ext cx="8229600" cy="5181600"/>
          </a:xfrm>
        </p:spPr>
        <p:txBody>
          <a:bodyPr>
            <a:normAutofit fontScale="92500" lnSpcReduction="10000"/>
          </a:bodyPr>
          <a:lstStyle/>
          <a:p>
            <a:pPr>
              <a:buNone/>
            </a:pPr>
            <a:endParaRPr lang="en-US" dirty="0">
              <a:solidFill>
                <a:srgbClr val="800000"/>
              </a:solidFill>
            </a:endParaRPr>
          </a:p>
          <a:p>
            <a:r>
              <a:rPr lang="en-US" dirty="0">
                <a:solidFill>
                  <a:srgbClr val="800000"/>
                </a:solidFill>
              </a:rPr>
              <a:t>Parents may submit an application for their child to be allowed an open period in his or her schedule according to the administrative rules of the Idaho Board of Education 8.02.02.220.05 and Idaho Code Section 33‐519. Students are limited to one open period (or release time) per day. No credit will be granted for open period activities. </a:t>
            </a:r>
            <a:r>
              <a:rPr lang="en-US" b="1" dirty="0">
                <a:solidFill>
                  <a:srgbClr val="800000"/>
                </a:solidFill>
              </a:rPr>
              <a:t>To sign </a:t>
            </a:r>
            <a:r>
              <a:rPr lang="en-US" b="1" dirty="0" smtClean="0">
                <a:solidFill>
                  <a:srgbClr val="800000"/>
                </a:solidFill>
              </a:rPr>
              <a:t>up</a:t>
            </a:r>
            <a:r>
              <a:rPr lang="en-US" dirty="0" smtClean="0">
                <a:solidFill>
                  <a:srgbClr val="800000"/>
                </a:solidFill>
              </a:rPr>
              <a:t> </a:t>
            </a:r>
            <a:r>
              <a:rPr lang="en-US" b="1" dirty="0" smtClean="0">
                <a:solidFill>
                  <a:srgbClr val="800000"/>
                </a:solidFill>
              </a:rPr>
              <a:t>for </a:t>
            </a:r>
            <a:r>
              <a:rPr lang="en-US" b="1" dirty="0">
                <a:solidFill>
                  <a:srgbClr val="800000"/>
                </a:solidFill>
              </a:rPr>
              <a:t>an open period, a student must be able to provide his/her own transportation because he/she may not be allowed to remain on campus during the open period</a:t>
            </a:r>
            <a:r>
              <a:rPr lang="en-US" dirty="0" smtClean="0">
                <a:solidFill>
                  <a:srgbClr val="800000"/>
                </a:solidFill>
              </a:rPr>
              <a:t>. </a:t>
            </a:r>
            <a:endParaRPr lang="en-US" dirty="0">
              <a:solidFill>
                <a:srgbClr val="800000"/>
              </a:solidFill>
            </a:endParaRPr>
          </a:p>
          <a:p>
            <a:endParaRPr lang="en-US" dirty="0">
              <a:solidFill>
                <a:srgbClr val="800000"/>
              </a:solidFill>
            </a:endParaRPr>
          </a:p>
          <a:p>
            <a:endParaRPr lang="en-US" dirty="0">
              <a:solidFill>
                <a:srgbClr val="800000"/>
              </a:solidFill>
            </a:endParaRPr>
          </a:p>
          <a:p>
            <a:endParaRPr lang="en-US" dirty="0">
              <a:solidFill>
                <a:srgbClr val="800000"/>
              </a:solidFill>
            </a:endParaRPr>
          </a:p>
        </p:txBody>
      </p:sp>
      <p:pic>
        <p:nvPicPr>
          <p:cNvPr id="5" name="Picture 4"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1" y="1"/>
            <a:ext cx="1828236" cy="990599"/>
          </a:xfrm>
          <a:prstGeom prst="rect">
            <a:avLst/>
          </a:prstGeom>
          <a:noFill/>
        </p:spPr>
      </p:pic>
      <p:pic>
        <p:nvPicPr>
          <p:cNvPr id="6" name="Picture 5"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7315763" y="0"/>
            <a:ext cx="1828237" cy="99059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http://www.wildcatsports.org/Wildcat-Left_gold_med.jpg"/>
          <p:cNvPicPr>
            <a:picLocks noChangeAspect="1" noChangeArrowheads="1"/>
          </p:cNvPicPr>
          <p:nvPr/>
        </p:nvPicPr>
        <p:blipFill>
          <a:blip r:embed="rId3" cstate="print"/>
          <a:srcRect/>
          <a:stretch>
            <a:fillRect/>
          </a:stretch>
        </p:blipFill>
        <p:spPr bwMode="auto">
          <a:xfrm>
            <a:off x="609600" y="533400"/>
            <a:ext cx="8001000" cy="5939205"/>
          </a:xfrm>
          <a:prstGeom prst="rect">
            <a:avLst/>
          </a:prstGeom>
          <a:noFill/>
        </p:spPr>
      </p:pic>
      <p:sp>
        <p:nvSpPr>
          <p:cNvPr id="2" name="Title 1"/>
          <p:cNvSpPr>
            <a:spLocks noGrp="1"/>
          </p:cNvSpPr>
          <p:nvPr>
            <p:ph type="title"/>
          </p:nvPr>
        </p:nvSpPr>
        <p:spPr>
          <a:xfrm>
            <a:off x="457200" y="0"/>
            <a:ext cx="8229600" cy="1143000"/>
          </a:xfrm>
        </p:spPr>
        <p:txBody>
          <a:bodyPr/>
          <a:lstStyle/>
          <a:p>
            <a:r>
              <a:rPr lang="en-US" dirty="0" smtClean="0">
                <a:solidFill>
                  <a:srgbClr val="800000"/>
                </a:solidFill>
              </a:rPr>
              <a:t>Welcome to CHS</a:t>
            </a:r>
            <a:endParaRPr lang="en-US" dirty="0">
              <a:solidFill>
                <a:srgbClr val="800000"/>
              </a:solidFill>
            </a:endParaRPr>
          </a:p>
        </p:txBody>
      </p:sp>
      <p:sp>
        <p:nvSpPr>
          <p:cNvPr id="3" name="Content Placeholder 2"/>
          <p:cNvSpPr>
            <a:spLocks noGrp="1"/>
          </p:cNvSpPr>
          <p:nvPr>
            <p:ph idx="1"/>
          </p:nvPr>
        </p:nvSpPr>
        <p:spPr>
          <a:xfrm>
            <a:off x="457200" y="1295400"/>
            <a:ext cx="8229600" cy="4525963"/>
          </a:xfrm>
        </p:spPr>
        <p:txBody>
          <a:bodyPr>
            <a:normAutofit fontScale="92500" lnSpcReduction="20000"/>
          </a:bodyPr>
          <a:lstStyle/>
          <a:p>
            <a:pPr marL="0" indent="0" algn="ctr">
              <a:lnSpc>
                <a:spcPct val="80000"/>
              </a:lnSpc>
              <a:buFontTx/>
              <a:buNone/>
            </a:pPr>
            <a:r>
              <a:rPr lang="en-US" sz="4400" dirty="0" smtClean="0">
                <a:solidFill>
                  <a:srgbClr val="800000"/>
                </a:solidFill>
                <a:latin typeface="Arno Pro" pitchFamily="18" charset="0"/>
              </a:rPr>
              <a:t>For additional and detailed information on the Attendance Policy and other </a:t>
            </a:r>
          </a:p>
          <a:p>
            <a:pPr marL="0" indent="0" algn="ctr">
              <a:lnSpc>
                <a:spcPct val="80000"/>
              </a:lnSpc>
              <a:buFontTx/>
              <a:buNone/>
            </a:pPr>
            <a:r>
              <a:rPr lang="en-US" sz="4400" dirty="0" smtClean="0">
                <a:solidFill>
                  <a:srgbClr val="800000"/>
                </a:solidFill>
                <a:latin typeface="Arno Pro" pitchFamily="18" charset="0"/>
              </a:rPr>
              <a:t>Nampa School District Policies, see the Student Handbook.</a:t>
            </a:r>
          </a:p>
          <a:p>
            <a:pPr marL="0" indent="0" algn="ctr">
              <a:lnSpc>
                <a:spcPct val="80000"/>
              </a:lnSpc>
              <a:buFontTx/>
              <a:buNone/>
            </a:pPr>
            <a:endParaRPr lang="en-US" sz="4400" dirty="0" smtClean="0">
              <a:solidFill>
                <a:srgbClr val="800000"/>
              </a:solidFill>
              <a:latin typeface="Arno Pro" pitchFamily="18" charset="0"/>
            </a:endParaRPr>
          </a:p>
          <a:p>
            <a:pPr marL="0" indent="0" algn="ctr">
              <a:lnSpc>
                <a:spcPct val="80000"/>
              </a:lnSpc>
              <a:buFontTx/>
              <a:buNone/>
            </a:pPr>
            <a:r>
              <a:rPr lang="en-US" sz="4400" dirty="0" smtClean="0">
                <a:solidFill>
                  <a:srgbClr val="800000"/>
                </a:solidFill>
                <a:latin typeface="Arno Pro" pitchFamily="18" charset="0"/>
              </a:rPr>
              <a:t>The handbook is posted on the school website or pick up a copy in the </a:t>
            </a:r>
          </a:p>
          <a:p>
            <a:pPr marL="0" indent="0" algn="ctr">
              <a:lnSpc>
                <a:spcPct val="80000"/>
              </a:lnSpc>
              <a:buFontTx/>
              <a:buNone/>
            </a:pPr>
            <a:r>
              <a:rPr lang="en-US" sz="4400" dirty="0" smtClean="0">
                <a:solidFill>
                  <a:srgbClr val="800000"/>
                </a:solidFill>
                <a:latin typeface="Arno Pro" pitchFamily="18" charset="0"/>
              </a:rPr>
              <a:t>front office.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rPr>
              <a:t>BEHAVIOR EXPECTATIONS</a:t>
            </a:r>
            <a:endParaRPr lang="en-US" dirty="0">
              <a:solidFill>
                <a:srgbClr val="800000"/>
              </a:solidFill>
            </a:endParaRPr>
          </a:p>
        </p:txBody>
      </p:sp>
      <p:sp>
        <p:nvSpPr>
          <p:cNvPr id="3" name="Content Placeholder 2"/>
          <p:cNvSpPr>
            <a:spLocks noGrp="1"/>
          </p:cNvSpPr>
          <p:nvPr>
            <p:ph idx="1"/>
          </p:nvPr>
        </p:nvSpPr>
        <p:spPr/>
        <p:txBody>
          <a:bodyPr>
            <a:normAutofit fontScale="62500" lnSpcReduction="20000"/>
          </a:bodyPr>
          <a:lstStyle/>
          <a:p>
            <a:pPr marL="0" indent="0" algn="just">
              <a:buFontTx/>
              <a:buNone/>
              <a:defRPr/>
            </a:pPr>
            <a:r>
              <a:rPr lang="en-US" dirty="0">
                <a:solidFill>
                  <a:srgbClr val="800000"/>
                </a:solidFill>
              </a:rPr>
              <a:t>In order to ensure our school provides a safe and orderly environment and appropriate learning environment for all, some behaviors are not allowed on our physical campuses, at school events onsite or offsite, and/or in an online environment or with electronic devices. Students who choose to behave inappropriately – including behaviors in an online virtual environment or with electronic devices – face consequences.  </a:t>
            </a:r>
            <a:r>
              <a:rPr lang="en-US" i="1" dirty="0">
                <a:solidFill>
                  <a:srgbClr val="800000"/>
                </a:solidFill>
              </a:rPr>
              <a:t>See handbook for a complete list of inappropriate behaviors.</a:t>
            </a:r>
          </a:p>
          <a:p>
            <a:pPr marL="0" indent="0" algn="just">
              <a:buFontTx/>
              <a:buNone/>
              <a:defRPr/>
            </a:pPr>
            <a:endParaRPr lang="en-US" dirty="0">
              <a:solidFill>
                <a:srgbClr val="800000"/>
              </a:solidFill>
            </a:endParaRPr>
          </a:p>
          <a:p>
            <a:pPr marL="0" indent="0">
              <a:lnSpc>
                <a:spcPct val="80000"/>
              </a:lnSpc>
              <a:buFontTx/>
              <a:buNone/>
              <a:defRPr/>
            </a:pPr>
            <a:endParaRPr lang="en-US" sz="2400" b="1" dirty="0">
              <a:solidFill>
                <a:srgbClr val="800000"/>
              </a:solidFill>
              <a:latin typeface="Calibri" pitchFamily="34" charset="0"/>
              <a:cs typeface="Calibri" pitchFamily="34" charset="0"/>
            </a:endParaRPr>
          </a:p>
          <a:p>
            <a:pPr>
              <a:buFontTx/>
              <a:buNone/>
              <a:defRPr/>
            </a:pPr>
            <a:r>
              <a:rPr lang="en-US" b="1" u="sng" dirty="0">
                <a:solidFill>
                  <a:srgbClr val="800000"/>
                </a:solidFill>
              </a:rPr>
              <a:t>Discipline Process &amp; Administration Referral</a:t>
            </a:r>
            <a:endParaRPr lang="en-US" u="sng" dirty="0">
              <a:solidFill>
                <a:srgbClr val="800000"/>
              </a:solidFill>
            </a:endParaRPr>
          </a:p>
          <a:p>
            <a:pPr algn="just">
              <a:buFontTx/>
              <a:buNone/>
              <a:defRPr/>
            </a:pPr>
            <a:r>
              <a:rPr lang="en-US" dirty="0">
                <a:solidFill>
                  <a:srgbClr val="800000"/>
                </a:solidFill>
              </a:rPr>
              <a:t>When a student misbehaves, the teacher will deal with the student through assertive discipline, posted class rules, and fair enforcement. If the student does not comply, the teacher will contact the student’s parents to enlist parent/guardian support. If disruptive behavior continues, the student will be referred to the administration.  Teacher will refer students to an administrator for continued “mischievous behavior” or “severe misbehavior.”</a:t>
            </a:r>
          </a:p>
          <a:p>
            <a:pPr>
              <a:buFontTx/>
              <a:buNone/>
              <a:defRPr/>
            </a:pPr>
            <a:endParaRPr lang="en-US" sz="2400" dirty="0">
              <a:solidFill>
                <a:srgbClr val="800000"/>
              </a:solidFill>
            </a:endParaRPr>
          </a:p>
          <a:p>
            <a:endParaRPr lang="en-US" dirty="0">
              <a:solidFill>
                <a:srgbClr val="800000"/>
              </a:solidFill>
            </a:endParaRPr>
          </a:p>
        </p:txBody>
      </p:sp>
      <p:pic>
        <p:nvPicPr>
          <p:cNvPr id="4" name="Picture 3"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0" y="0"/>
            <a:ext cx="1523999" cy="825753"/>
          </a:xfrm>
          <a:prstGeom prst="rect">
            <a:avLst/>
          </a:prstGeom>
          <a:noFill/>
        </p:spPr>
      </p:pic>
      <p:pic>
        <p:nvPicPr>
          <p:cNvPr id="5" name="Picture 4"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7620001" y="0"/>
            <a:ext cx="1523999" cy="82575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800000"/>
                </a:solidFill>
                <a:latin typeface="AR CENA" pitchFamily="2" charset="0"/>
              </a:rPr>
              <a:t>ATTENDANCE</a:t>
            </a:r>
            <a:br>
              <a:rPr lang="en-US" dirty="0" smtClean="0">
                <a:solidFill>
                  <a:srgbClr val="800000"/>
                </a:solidFill>
                <a:latin typeface="AR CENA" pitchFamily="2" charset="0"/>
              </a:rPr>
            </a:br>
            <a:r>
              <a:rPr lang="en-US" sz="1600" dirty="0" smtClean="0">
                <a:solidFill>
                  <a:srgbClr val="800000"/>
                </a:solidFill>
                <a:latin typeface="AR CENA" pitchFamily="2" charset="0"/>
              </a:rPr>
              <a:t>REFER TO PAGE 14</a:t>
            </a:r>
            <a:endParaRPr lang="en-US" dirty="0">
              <a:solidFill>
                <a:srgbClr val="800000"/>
              </a:solidFill>
              <a:latin typeface="AR CENA" pitchFamily="2" charset="0"/>
            </a:endParaRPr>
          </a:p>
        </p:txBody>
      </p:sp>
      <p:sp>
        <p:nvSpPr>
          <p:cNvPr id="3" name="Content Placeholder 2"/>
          <p:cNvSpPr>
            <a:spLocks noGrp="1"/>
          </p:cNvSpPr>
          <p:nvPr>
            <p:ph idx="1"/>
          </p:nvPr>
        </p:nvSpPr>
        <p:spPr>
          <a:xfrm>
            <a:off x="381000" y="1524000"/>
            <a:ext cx="8229600" cy="5105400"/>
          </a:xfrm>
        </p:spPr>
        <p:txBody>
          <a:bodyPr>
            <a:normAutofit fontScale="70000" lnSpcReduction="20000"/>
          </a:bodyPr>
          <a:lstStyle/>
          <a:p>
            <a:pPr>
              <a:buNone/>
            </a:pPr>
            <a:r>
              <a:rPr lang="en-US" b="1" u="sng" dirty="0" smtClean="0">
                <a:solidFill>
                  <a:srgbClr val="800000"/>
                </a:solidFill>
              </a:rPr>
              <a:t>TRUANCY</a:t>
            </a:r>
            <a:r>
              <a:rPr lang="en-US" dirty="0">
                <a:solidFill>
                  <a:srgbClr val="800000"/>
                </a:solidFill>
              </a:rPr>
              <a:t> </a:t>
            </a:r>
          </a:p>
          <a:p>
            <a:r>
              <a:rPr lang="en-US" dirty="0">
                <a:solidFill>
                  <a:srgbClr val="800000"/>
                </a:solidFill>
              </a:rPr>
              <a:t>A truancy is defined as a student who is absent from a class or school WITHOUT school or parent permission.  Columbia views truancy as a serious concern and administrators and teachers will work with students to change the behavior.</a:t>
            </a:r>
          </a:p>
          <a:p>
            <a:r>
              <a:rPr lang="en-US" dirty="0">
                <a:solidFill>
                  <a:srgbClr val="800000"/>
                </a:solidFill>
              </a:rPr>
              <a:t>The following procedures will take place when students are truant:</a:t>
            </a:r>
          </a:p>
          <a:p>
            <a:r>
              <a:rPr lang="en-US" dirty="0">
                <a:solidFill>
                  <a:srgbClr val="800000"/>
                </a:solidFill>
              </a:rPr>
              <a:t>1</a:t>
            </a:r>
            <a:r>
              <a:rPr lang="en-US" baseline="30000" dirty="0">
                <a:solidFill>
                  <a:srgbClr val="800000"/>
                </a:solidFill>
              </a:rPr>
              <a:t>st</a:t>
            </a:r>
            <a:r>
              <a:rPr lang="en-US" dirty="0">
                <a:solidFill>
                  <a:srgbClr val="800000"/>
                </a:solidFill>
              </a:rPr>
              <a:t> Truancy parents will be notified and student will be given detention</a:t>
            </a:r>
          </a:p>
          <a:p>
            <a:r>
              <a:rPr lang="en-US" dirty="0">
                <a:solidFill>
                  <a:srgbClr val="800000"/>
                </a:solidFill>
              </a:rPr>
              <a:t>2</a:t>
            </a:r>
            <a:r>
              <a:rPr lang="en-US" baseline="30000" dirty="0">
                <a:solidFill>
                  <a:srgbClr val="800000"/>
                </a:solidFill>
              </a:rPr>
              <a:t>nd</a:t>
            </a:r>
            <a:r>
              <a:rPr lang="en-US" dirty="0">
                <a:solidFill>
                  <a:srgbClr val="800000"/>
                </a:solidFill>
              </a:rPr>
              <a:t> Truancy may result in additional detention time, suspension time ranging from 3 to 5 days, truancy contract, loss of driving privileges and notification of parents or guardian.</a:t>
            </a:r>
          </a:p>
          <a:p>
            <a:r>
              <a:rPr lang="en-US" dirty="0">
                <a:solidFill>
                  <a:srgbClr val="800000"/>
                </a:solidFill>
              </a:rPr>
              <a:t>3</a:t>
            </a:r>
            <a:r>
              <a:rPr lang="en-US" baseline="30000" dirty="0">
                <a:solidFill>
                  <a:srgbClr val="800000"/>
                </a:solidFill>
              </a:rPr>
              <a:t>rd</a:t>
            </a:r>
            <a:r>
              <a:rPr lang="en-US" dirty="0">
                <a:solidFill>
                  <a:srgbClr val="800000"/>
                </a:solidFill>
              </a:rPr>
              <a:t> Truancy may result in suspension time of 5 days, attendance contract, loss of driving privileges, referral to truancy court, making up lost time outside the regular school day, reduction in grade, and being referred for expulsion from the school district.</a:t>
            </a:r>
          </a:p>
          <a:p>
            <a:endParaRPr lang="en-US" dirty="0">
              <a:solidFill>
                <a:srgbClr val="800000"/>
              </a:solidFill>
            </a:endParaRPr>
          </a:p>
        </p:txBody>
      </p:sp>
      <p:pic>
        <p:nvPicPr>
          <p:cNvPr id="4" name="Picture 4"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6753225" y="0"/>
            <a:ext cx="2390775" cy="1295401"/>
          </a:xfrm>
          <a:prstGeom prst="rect">
            <a:avLst/>
          </a:prstGeom>
          <a:noFill/>
        </p:spPr>
      </p:pic>
      <p:pic>
        <p:nvPicPr>
          <p:cNvPr id="5" name="Picture 4"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0" y="0"/>
            <a:ext cx="2390775" cy="12954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800000"/>
                </a:solidFill>
                <a:latin typeface="Constantia" pitchFamily="18" charset="0"/>
              </a:rPr>
              <a:t>ATTENDANCE</a:t>
            </a:r>
            <a:br>
              <a:rPr lang="en-US" dirty="0" smtClean="0">
                <a:solidFill>
                  <a:srgbClr val="800000"/>
                </a:solidFill>
                <a:latin typeface="Constantia" pitchFamily="18" charset="0"/>
              </a:rPr>
            </a:br>
            <a:r>
              <a:rPr lang="en-US" sz="1600" dirty="0" smtClean="0">
                <a:solidFill>
                  <a:srgbClr val="800000"/>
                </a:solidFill>
                <a:latin typeface="Constantia" pitchFamily="18" charset="0"/>
              </a:rPr>
              <a:t>REFER TO PAGE 3</a:t>
            </a:r>
            <a:endParaRPr lang="en-US" dirty="0">
              <a:solidFill>
                <a:srgbClr val="800000"/>
              </a:solidFill>
              <a:latin typeface="Constantia" pitchFamily="18" charset="0"/>
            </a:endParaRPr>
          </a:p>
        </p:txBody>
      </p:sp>
      <p:sp>
        <p:nvSpPr>
          <p:cNvPr id="3" name="Content Placeholder 2"/>
          <p:cNvSpPr>
            <a:spLocks noGrp="1"/>
          </p:cNvSpPr>
          <p:nvPr>
            <p:ph idx="1"/>
          </p:nvPr>
        </p:nvSpPr>
        <p:spPr>
          <a:xfrm>
            <a:off x="457200" y="1371600"/>
            <a:ext cx="8305800" cy="5334000"/>
          </a:xfrm>
        </p:spPr>
        <p:txBody>
          <a:bodyPr>
            <a:normAutofit fontScale="40000" lnSpcReduction="20000"/>
          </a:bodyPr>
          <a:lstStyle/>
          <a:p>
            <a:pPr>
              <a:buNone/>
            </a:pPr>
            <a:r>
              <a:rPr lang="en-US" sz="3800" b="1" u="sng" dirty="0" smtClean="0">
                <a:solidFill>
                  <a:srgbClr val="800000"/>
                </a:solidFill>
              </a:rPr>
              <a:t>TARDY</a:t>
            </a:r>
            <a:endParaRPr lang="en-US" sz="3800" dirty="0" smtClean="0">
              <a:solidFill>
                <a:srgbClr val="800000"/>
              </a:solidFill>
            </a:endParaRPr>
          </a:p>
          <a:p>
            <a:r>
              <a:rPr lang="en-US" sz="3800" dirty="0" smtClean="0"/>
              <a:t> </a:t>
            </a:r>
            <a:r>
              <a:rPr lang="en-US" sz="4000" dirty="0"/>
              <a:t>Students will be regarded as tardy if they are not in their assigned classroom prior to the tardy bell ringing.  If a student is determined to be tardy by their assigned teacher they will be directed to immediately report to the attendance office. The student’s tardy will be recorded and they will receive a pass to class. Any student 15-30 minutes tardy will be marked “Very Late” (Y) in PowerSchool. All teachers will use the guidelines of the school-wide tardy policy. Tardy totals begin new each semester.  </a:t>
            </a:r>
          </a:p>
          <a:p>
            <a:pPr marL="0" indent="0">
              <a:buNone/>
            </a:pPr>
            <a:r>
              <a:rPr lang="en-US" sz="4000" dirty="0"/>
              <a:t>The school-wide tardy policy is as follows</a:t>
            </a:r>
            <a:r>
              <a:rPr lang="en-US" sz="4000" dirty="0" smtClean="0"/>
              <a:t>:</a:t>
            </a:r>
          </a:p>
          <a:p>
            <a:pPr marL="0" indent="0">
              <a:buNone/>
            </a:pPr>
            <a:endParaRPr lang="en-US" sz="4000" dirty="0"/>
          </a:p>
          <a:p>
            <a:pPr lvl="0"/>
            <a:r>
              <a:rPr lang="en-US" sz="4000" dirty="0"/>
              <a:t>1</a:t>
            </a:r>
            <a:r>
              <a:rPr lang="en-US" sz="4000" baseline="30000" dirty="0"/>
              <a:t>st</a:t>
            </a:r>
            <a:r>
              <a:rPr lang="en-US" sz="4000" dirty="0"/>
              <a:t> Tardy: Warning issued</a:t>
            </a:r>
          </a:p>
          <a:p>
            <a:pPr lvl="0"/>
            <a:r>
              <a:rPr lang="en-US" sz="4000" dirty="0"/>
              <a:t>2</a:t>
            </a:r>
            <a:r>
              <a:rPr lang="en-US" sz="4000" baseline="30000" dirty="0"/>
              <a:t>nd</a:t>
            </a:r>
            <a:r>
              <a:rPr lang="en-US" sz="4000" dirty="0"/>
              <a:t> Tardy: Warning issued</a:t>
            </a:r>
          </a:p>
          <a:p>
            <a:pPr lvl="0"/>
            <a:r>
              <a:rPr lang="en-US" sz="4000" dirty="0"/>
              <a:t>3</a:t>
            </a:r>
            <a:r>
              <a:rPr lang="en-US" sz="4000" baseline="30000" dirty="0"/>
              <a:t>rd </a:t>
            </a:r>
            <a:r>
              <a:rPr lang="en-US" sz="4000" dirty="0"/>
              <a:t>thru 9</a:t>
            </a:r>
            <a:r>
              <a:rPr lang="en-US" sz="4000" baseline="30000" dirty="0"/>
              <a:t>th</a:t>
            </a:r>
            <a:r>
              <a:rPr lang="en-US" sz="4000" dirty="0"/>
              <a:t> Tardy: Student is given a detention form and assigned a 30 minute detention. Parents will be notified. The time can be served at lunch or after school in the Delta Room. Saturday school is another option to make up for tardy detention. Students have 5 school days from date assigned to complete their time. If a student does not serve the assigned time during the 5 days they will owe 60 minutes. </a:t>
            </a:r>
          </a:p>
          <a:p>
            <a:pPr lvl="0"/>
            <a:r>
              <a:rPr lang="en-US" sz="4000" dirty="0"/>
              <a:t>10</a:t>
            </a:r>
            <a:r>
              <a:rPr lang="en-US" sz="4000" baseline="30000" dirty="0"/>
              <a:t>th</a:t>
            </a:r>
            <a:r>
              <a:rPr lang="en-US" sz="4000" dirty="0"/>
              <a:t> tardy: Student will be assigned to the Delta Room to serve 3 days of In School Suspension. The Delta Room instructor will obtain academic work and provide intervention for the ongoing issue. The last day of the suspension the student will enter into a contract that states that each additional tardy may result in a loss of privileges at CHS. (Extra-curricular events, participation in school clubs, athletic teams, checking in with Dean each </a:t>
            </a:r>
            <a:r>
              <a:rPr lang="en-US" sz="4000" dirty="0" smtClean="0"/>
              <a:t>morning, and other privileges determined by CHS Administration)</a:t>
            </a:r>
            <a:endParaRPr lang="en-US" sz="4000" dirty="0"/>
          </a:p>
          <a:p>
            <a:pPr>
              <a:buNone/>
            </a:pPr>
            <a:endParaRPr lang="en-US" sz="3800" dirty="0" smtClean="0"/>
          </a:p>
          <a:p>
            <a:endParaRPr lang="en-US" dirty="0" smtClean="0"/>
          </a:p>
          <a:p>
            <a:endParaRPr lang="en-US" dirty="0"/>
          </a:p>
        </p:txBody>
      </p:sp>
      <p:pic>
        <p:nvPicPr>
          <p:cNvPr id="4" name="Picture 4"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6753225" y="0"/>
            <a:ext cx="2390775" cy="1295401"/>
          </a:xfrm>
          <a:prstGeom prst="rect">
            <a:avLst/>
          </a:prstGeom>
          <a:noFill/>
        </p:spPr>
      </p:pic>
      <p:pic>
        <p:nvPicPr>
          <p:cNvPr id="5" name="Picture 4"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0" y="0"/>
            <a:ext cx="2390775" cy="12954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800000"/>
                </a:solidFill>
                <a:latin typeface="Constantia" pitchFamily="18" charset="0"/>
              </a:rPr>
              <a:t>ATTENDANCE</a:t>
            </a:r>
            <a:br>
              <a:rPr lang="en-US" dirty="0" smtClean="0">
                <a:solidFill>
                  <a:srgbClr val="800000"/>
                </a:solidFill>
                <a:latin typeface="Constantia" pitchFamily="18" charset="0"/>
              </a:rPr>
            </a:br>
            <a:r>
              <a:rPr lang="en-US" sz="1600" dirty="0" smtClean="0">
                <a:solidFill>
                  <a:srgbClr val="800000"/>
                </a:solidFill>
                <a:latin typeface="Constantia" pitchFamily="18" charset="0"/>
              </a:rPr>
              <a:t>REFER TO PAGE 15</a:t>
            </a:r>
            <a:endParaRPr lang="en-US" dirty="0">
              <a:solidFill>
                <a:srgbClr val="800000"/>
              </a:solidFill>
              <a:latin typeface="Constantia" pitchFamily="18" charset="0"/>
            </a:endParaRPr>
          </a:p>
        </p:txBody>
      </p:sp>
      <p:sp>
        <p:nvSpPr>
          <p:cNvPr id="3" name="Content Placeholder 2"/>
          <p:cNvSpPr>
            <a:spLocks noGrp="1"/>
          </p:cNvSpPr>
          <p:nvPr>
            <p:ph idx="1"/>
          </p:nvPr>
        </p:nvSpPr>
        <p:spPr>
          <a:xfrm>
            <a:off x="457200" y="1447800"/>
            <a:ext cx="8305800" cy="5181600"/>
          </a:xfrm>
        </p:spPr>
        <p:txBody>
          <a:bodyPr>
            <a:normAutofit fontScale="47500" lnSpcReduction="20000"/>
          </a:bodyPr>
          <a:lstStyle/>
          <a:p>
            <a:pPr marL="0" indent="0">
              <a:lnSpc>
                <a:spcPct val="80000"/>
              </a:lnSpc>
              <a:buFontTx/>
              <a:buNone/>
              <a:defRPr/>
            </a:pPr>
            <a:r>
              <a:rPr lang="en-US" sz="4200" dirty="0" smtClean="0"/>
              <a:t> </a:t>
            </a:r>
            <a:r>
              <a:rPr lang="en-US" sz="4200" b="1" u="sng" dirty="0">
                <a:solidFill>
                  <a:srgbClr val="800000"/>
                </a:solidFill>
              </a:rPr>
              <a:t>Excessive or Chronic Absences</a:t>
            </a:r>
            <a:endParaRPr lang="en-US" sz="4200" b="1" u="sng" dirty="0">
              <a:solidFill>
                <a:srgbClr val="800000"/>
              </a:solidFill>
              <a:latin typeface="Calibri" pitchFamily="34" charset="0"/>
              <a:cs typeface="Calibri" pitchFamily="34" charset="0"/>
            </a:endParaRPr>
          </a:p>
          <a:p>
            <a:pPr marL="0" indent="0">
              <a:lnSpc>
                <a:spcPct val="80000"/>
              </a:lnSpc>
              <a:buFontTx/>
              <a:buNone/>
              <a:defRPr/>
            </a:pPr>
            <a:endParaRPr lang="en-US" sz="4200" dirty="0">
              <a:solidFill>
                <a:srgbClr val="800000"/>
              </a:solidFill>
              <a:latin typeface="Arno Pro" pitchFamily="18" charset="0"/>
            </a:endParaRPr>
          </a:p>
          <a:p>
            <a:pPr>
              <a:buFontTx/>
              <a:buNone/>
              <a:defRPr/>
            </a:pPr>
            <a:r>
              <a:rPr lang="en-US" sz="4200" dirty="0">
                <a:solidFill>
                  <a:srgbClr val="800000"/>
                </a:solidFill>
              </a:rPr>
              <a:t>Students on the A‐B block schedule who receive six (6) absences in any class period within a semester will face consequences such as:</a:t>
            </a:r>
          </a:p>
          <a:p>
            <a:pPr>
              <a:defRPr/>
            </a:pPr>
            <a:r>
              <a:rPr lang="en-US" sz="4200" dirty="0">
                <a:solidFill>
                  <a:srgbClr val="800000"/>
                </a:solidFill>
              </a:rPr>
              <a:t>loss of credit,</a:t>
            </a:r>
          </a:p>
          <a:p>
            <a:pPr>
              <a:defRPr/>
            </a:pPr>
            <a:r>
              <a:rPr lang="en-US" sz="4200" dirty="0">
                <a:solidFill>
                  <a:srgbClr val="800000"/>
                </a:solidFill>
              </a:rPr>
              <a:t>referral to an attendance court,</a:t>
            </a:r>
          </a:p>
          <a:p>
            <a:pPr>
              <a:defRPr/>
            </a:pPr>
            <a:r>
              <a:rPr lang="en-US" sz="4200" dirty="0">
                <a:solidFill>
                  <a:srgbClr val="800000"/>
                </a:solidFill>
              </a:rPr>
              <a:t>making up lost time outside the regular school day,</a:t>
            </a:r>
          </a:p>
          <a:p>
            <a:pPr>
              <a:defRPr/>
            </a:pPr>
            <a:r>
              <a:rPr lang="en-US" sz="4200" dirty="0">
                <a:solidFill>
                  <a:srgbClr val="800000"/>
                </a:solidFill>
              </a:rPr>
              <a:t>reduction in grade, or </a:t>
            </a:r>
          </a:p>
          <a:p>
            <a:pPr>
              <a:defRPr/>
            </a:pPr>
            <a:r>
              <a:rPr lang="en-US" sz="4200" dirty="0">
                <a:solidFill>
                  <a:srgbClr val="800000"/>
                </a:solidFill>
              </a:rPr>
              <a:t>other action determined by the school administrator or designee based on the individual’s situation and need.</a:t>
            </a:r>
          </a:p>
          <a:p>
            <a:pPr>
              <a:buFontTx/>
              <a:buNone/>
              <a:defRPr/>
            </a:pPr>
            <a:r>
              <a:rPr lang="en-US" sz="4200" dirty="0">
                <a:solidFill>
                  <a:srgbClr val="800000"/>
                </a:solidFill>
              </a:rPr>
              <a:t> </a:t>
            </a:r>
          </a:p>
          <a:p>
            <a:pPr>
              <a:defRPr/>
            </a:pPr>
            <a:r>
              <a:rPr lang="en-US" sz="4200" dirty="0">
                <a:solidFill>
                  <a:srgbClr val="800000"/>
                </a:solidFill>
              </a:rPr>
              <a:t>Absences which are included as part of the six (6) Excessive Absences are:</a:t>
            </a:r>
          </a:p>
          <a:p>
            <a:pPr>
              <a:defRPr/>
            </a:pPr>
            <a:r>
              <a:rPr lang="en-US" sz="4200" dirty="0">
                <a:solidFill>
                  <a:srgbClr val="800000"/>
                </a:solidFill>
              </a:rPr>
              <a:t>Unverified (A)</a:t>
            </a:r>
          </a:p>
          <a:p>
            <a:pPr>
              <a:defRPr/>
            </a:pPr>
            <a:r>
              <a:rPr lang="en-US" sz="4200" dirty="0">
                <a:solidFill>
                  <a:srgbClr val="800000"/>
                </a:solidFill>
              </a:rPr>
              <a:t>Parent excused (P)</a:t>
            </a:r>
          </a:p>
          <a:p>
            <a:pPr>
              <a:defRPr/>
            </a:pPr>
            <a:r>
              <a:rPr lang="en-US" sz="4200" dirty="0">
                <a:solidFill>
                  <a:srgbClr val="800000"/>
                </a:solidFill>
              </a:rPr>
              <a:t>Truancy (C)</a:t>
            </a:r>
          </a:p>
          <a:p>
            <a:pPr>
              <a:defRPr/>
            </a:pPr>
            <a:r>
              <a:rPr lang="en-US" sz="4200" dirty="0">
                <a:solidFill>
                  <a:srgbClr val="800000"/>
                </a:solidFill>
              </a:rPr>
              <a:t>Illness (V)</a:t>
            </a:r>
          </a:p>
          <a:p>
            <a:pPr>
              <a:buNone/>
            </a:pPr>
            <a:endParaRPr lang="en-US" sz="3800" dirty="0" smtClean="0"/>
          </a:p>
          <a:p>
            <a:endParaRPr lang="en-US" dirty="0" smtClean="0"/>
          </a:p>
          <a:p>
            <a:endParaRPr lang="en-US" dirty="0"/>
          </a:p>
        </p:txBody>
      </p:sp>
      <p:pic>
        <p:nvPicPr>
          <p:cNvPr id="4" name="Picture 4"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6753225" y="0"/>
            <a:ext cx="2390775" cy="1295401"/>
          </a:xfrm>
          <a:prstGeom prst="rect">
            <a:avLst/>
          </a:prstGeom>
          <a:noFill/>
        </p:spPr>
      </p:pic>
      <p:pic>
        <p:nvPicPr>
          <p:cNvPr id="5" name="Picture 4"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0" y="0"/>
            <a:ext cx="2390775" cy="129540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latin typeface="Constantia" pitchFamily="18" charset="0"/>
              </a:rPr>
              <a:t>ATTENDANCE</a:t>
            </a:r>
            <a:endParaRPr lang="en-US" dirty="0">
              <a:solidFill>
                <a:srgbClr val="800000"/>
              </a:solidFill>
              <a:latin typeface="Constantia" pitchFamily="18" charset="0"/>
            </a:endParaRPr>
          </a:p>
        </p:txBody>
      </p:sp>
      <p:sp>
        <p:nvSpPr>
          <p:cNvPr id="3" name="Content Placeholder 2"/>
          <p:cNvSpPr>
            <a:spLocks noGrp="1"/>
          </p:cNvSpPr>
          <p:nvPr>
            <p:ph idx="1"/>
          </p:nvPr>
        </p:nvSpPr>
        <p:spPr>
          <a:xfrm>
            <a:off x="457200" y="1447800"/>
            <a:ext cx="8305800" cy="5181600"/>
          </a:xfrm>
        </p:spPr>
        <p:txBody>
          <a:bodyPr>
            <a:normAutofit fontScale="40000" lnSpcReduction="20000"/>
          </a:bodyPr>
          <a:lstStyle/>
          <a:p>
            <a:pPr marL="0" indent="0">
              <a:lnSpc>
                <a:spcPct val="80000"/>
              </a:lnSpc>
              <a:buFontTx/>
              <a:buNone/>
              <a:defRPr/>
            </a:pPr>
            <a:r>
              <a:rPr lang="en-US" sz="4200" dirty="0" smtClean="0"/>
              <a:t> </a:t>
            </a:r>
            <a:r>
              <a:rPr lang="en-US" sz="4200" b="1" u="sng" dirty="0">
                <a:solidFill>
                  <a:srgbClr val="800000"/>
                </a:solidFill>
              </a:rPr>
              <a:t>Excessive or Chronic Absences</a:t>
            </a:r>
            <a:endParaRPr lang="en-US" sz="4200" b="1" u="sng" dirty="0">
              <a:solidFill>
                <a:srgbClr val="800000"/>
              </a:solidFill>
              <a:latin typeface="Calibri" pitchFamily="34" charset="0"/>
              <a:cs typeface="Calibri" pitchFamily="34" charset="0"/>
            </a:endParaRPr>
          </a:p>
          <a:p>
            <a:pPr marL="0" indent="0">
              <a:lnSpc>
                <a:spcPct val="80000"/>
              </a:lnSpc>
              <a:buFontTx/>
              <a:buNone/>
              <a:defRPr/>
            </a:pPr>
            <a:endParaRPr lang="en-US" sz="4200" dirty="0">
              <a:solidFill>
                <a:srgbClr val="800000"/>
              </a:solidFill>
              <a:latin typeface="Arno Pro" pitchFamily="18" charset="0"/>
            </a:endParaRPr>
          </a:p>
          <a:p>
            <a:pPr>
              <a:buNone/>
            </a:pPr>
            <a:r>
              <a:rPr lang="en-US" sz="4000" dirty="0" smtClean="0"/>
              <a:t>	</a:t>
            </a:r>
            <a:r>
              <a:rPr lang="en-US" sz="4500" dirty="0" smtClean="0">
                <a:solidFill>
                  <a:srgbClr val="800000"/>
                </a:solidFill>
              </a:rPr>
              <a:t>The </a:t>
            </a:r>
            <a:r>
              <a:rPr lang="en-US" sz="4500" dirty="0">
                <a:solidFill>
                  <a:srgbClr val="800000"/>
                </a:solidFill>
              </a:rPr>
              <a:t>student will be notified after his or her fifth (5th) absence that he or she faces consequences for excessive absences and is in danger of losing credit. If a student obtains six (6) or more absences, they may have the option to complete “time‐for‐time” in order to make up lost class time. They also may petition for the lost credit. Students who continue to miss school jeopardize their success in school and also impact other students. When students are enrolled in school, they are assured a space in their classes as well as resources such as textbooks, instructional materials, and other necessary material. If the student doesn’t attend those resources are not used effectively, because of this we’ve identified a process to handle chronically absent and/or habitually truant students. Students who do not improve their attendance and continue to miss school may be identified as chronically absent and/or habitually truant. School administrators or their designee will contact parents to schedule a conference to identify strategies to avoid the student being dropped from school rolls. After two unsuccessful attempts at contacting parents, a student will be counted as a drop out. The student will be dropped from the rolls if he or she is absent for ten (10) consecutive school days without notification from the guardian or has been identified as habitually truant. If the student returns to school, he or she may be re‐enrolled. Students served by homebound tutors will not be included in this procedure.</a:t>
            </a:r>
          </a:p>
          <a:p>
            <a:pPr>
              <a:buNone/>
            </a:pPr>
            <a:endParaRPr lang="en-US" sz="3800" dirty="0" smtClean="0"/>
          </a:p>
          <a:p>
            <a:endParaRPr lang="en-US" dirty="0" smtClean="0"/>
          </a:p>
          <a:p>
            <a:endParaRPr lang="en-US" dirty="0"/>
          </a:p>
        </p:txBody>
      </p:sp>
      <p:pic>
        <p:nvPicPr>
          <p:cNvPr id="4" name="Picture 4"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6753225" y="0"/>
            <a:ext cx="2390775" cy="1295401"/>
          </a:xfrm>
          <a:prstGeom prst="rect">
            <a:avLst/>
          </a:prstGeom>
          <a:noFill/>
        </p:spPr>
      </p:pic>
      <p:pic>
        <p:nvPicPr>
          <p:cNvPr id="5" name="Picture 4"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0" y="0"/>
            <a:ext cx="2390775" cy="12954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800000"/>
                </a:solidFill>
                <a:latin typeface="Constantia" pitchFamily="18" charset="0"/>
              </a:rPr>
              <a:t>ATTENDANCE</a:t>
            </a:r>
            <a:br>
              <a:rPr lang="en-US" dirty="0" smtClean="0">
                <a:solidFill>
                  <a:srgbClr val="800000"/>
                </a:solidFill>
                <a:latin typeface="Constantia" pitchFamily="18" charset="0"/>
              </a:rPr>
            </a:br>
            <a:r>
              <a:rPr lang="en-US" sz="1600" dirty="0" smtClean="0">
                <a:solidFill>
                  <a:srgbClr val="800000"/>
                </a:solidFill>
                <a:latin typeface="Constantia" pitchFamily="18" charset="0"/>
              </a:rPr>
              <a:t>REFER TO PAGE 15</a:t>
            </a:r>
            <a:endParaRPr lang="en-US" dirty="0">
              <a:solidFill>
                <a:srgbClr val="800000"/>
              </a:solidFill>
              <a:latin typeface="Constantia" pitchFamily="18" charset="0"/>
            </a:endParaRPr>
          </a:p>
        </p:txBody>
      </p:sp>
      <p:sp>
        <p:nvSpPr>
          <p:cNvPr id="3" name="Content Placeholder 2"/>
          <p:cNvSpPr>
            <a:spLocks noGrp="1"/>
          </p:cNvSpPr>
          <p:nvPr>
            <p:ph idx="1"/>
          </p:nvPr>
        </p:nvSpPr>
        <p:spPr>
          <a:xfrm>
            <a:off x="457200" y="1447800"/>
            <a:ext cx="8305800" cy="5181600"/>
          </a:xfrm>
        </p:spPr>
        <p:txBody>
          <a:bodyPr>
            <a:normAutofit lnSpcReduction="10000"/>
          </a:bodyPr>
          <a:lstStyle/>
          <a:p>
            <a:pPr marL="0" indent="0">
              <a:lnSpc>
                <a:spcPct val="80000"/>
              </a:lnSpc>
              <a:buFontTx/>
              <a:buNone/>
              <a:defRPr/>
            </a:pPr>
            <a:r>
              <a:rPr lang="en-US" sz="4200" dirty="0" smtClean="0"/>
              <a:t> </a:t>
            </a:r>
            <a:r>
              <a:rPr lang="en-US" sz="4400" b="1" u="sng" dirty="0" smtClean="0">
                <a:solidFill>
                  <a:srgbClr val="800000"/>
                </a:solidFill>
              </a:rPr>
              <a:t>Denial </a:t>
            </a:r>
            <a:r>
              <a:rPr lang="en-US" sz="4400" b="1" u="sng" dirty="0">
                <a:solidFill>
                  <a:srgbClr val="800000"/>
                </a:solidFill>
              </a:rPr>
              <a:t>of Credit Appeals </a:t>
            </a:r>
            <a:r>
              <a:rPr lang="en-US" sz="4400" b="1" u="sng" dirty="0" smtClean="0">
                <a:solidFill>
                  <a:srgbClr val="800000"/>
                </a:solidFill>
              </a:rPr>
              <a:t>Process</a:t>
            </a:r>
          </a:p>
          <a:p>
            <a:pPr marL="0" indent="0">
              <a:lnSpc>
                <a:spcPct val="80000"/>
              </a:lnSpc>
              <a:buFontTx/>
              <a:buNone/>
              <a:defRPr/>
            </a:pPr>
            <a:r>
              <a:rPr lang="en-US" sz="4300" dirty="0" smtClean="0">
                <a:solidFill>
                  <a:srgbClr val="800000"/>
                </a:solidFill>
              </a:rPr>
              <a:t>An </a:t>
            </a:r>
            <a:r>
              <a:rPr lang="en-US" sz="4300" dirty="0">
                <a:solidFill>
                  <a:srgbClr val="800000"/>
                </a:solidFill>
              </a:rPr>
              <a:t>appeals process is available for students who are denied credit because of excessive absences or truancy. At six (6) absences – Unverified, Parent excused, or Truant – the credit denial is assigned and the student may file a petition during the Petition Process at the end of the semester. </a:t>
            </a:r>
          </a:p>
          <a:p>
            <a:pPr marL="0" indent="0">
              <a:lnSpc>
                <a:spcPct val="80000"/>
              </a:lnSpc>
              <a:buFontTx/>
              <a:buNone/>
              <a:defRPr/>
            </a:pPr>
            <a:endParaRPr lang="en-US" sz="4200" dirty="0">
              <a:solidFill>
                <a:srgbClr val="800000"/>
              </a:solidFill>
              <a:latin typeface="Arno Pro" pitchFamily="18" charset="0"/>
            </a:endParaRPr>
          </a:p>
          <a:p>
            <a:pPr>
              <a:buNone/>
            </a:pPr>
            <a:endParaRPr lang="en-US" sz="3800" dirty="0" smtClean="0"/>
          </a:p>
          <a:p>
            <a:endParaRPr lang="en-US" dirty="0" smtClean="0"/>
          </a:p>
          <a:p>
            <a:endParaRPr lang="en-US" dirty="0"/>
          </a:p>
        </p:txBody>
      </p:sp>
      <p:pic>
        <p:nvPicPr>
          <p:cNvPr id="4" name="Picture 4"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6753225" y="0"/>
            <a:ext cx="2390775" cy="1295401"/>
          </a:xfrm>
          <a:prstGeom prst="rect">
            <a:avLst/>
          </a:prstGeom>
          <a:noFill/>
        </p:spPr>
      </p:pic>
      <p:pic>
        <p:nvPicPr>
          <p:cNvPr id="5" name="Picture 4"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0" y="0"/>
            <a:ext cx="2390775" cy="129540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800000"/>
                </a:solidFill>
              </a:rPr>
              <a:t>CLOSED CAMPUS</a:t>
            </a:r>
            <a:br>
              <a:rPr lang="en-US" dirty="0" smtClean="0">
                <a:solidFill>
                  <a:srgbClr val="800000"/>
                </a:solidFill>
              </a:rPr>
            </a:br>
            <a:r>
              <a:rPr lang="en-US" sz="1600" dirty="0" smtClean="0">
                <a:solidFill>
                  <a:srgbClr val="800000"/>
                </a:solidFill>
              </a:rPr>
              <a:t>REFER TO PAGE 15</a:t>
            </a:r>
            <a:endParaRPr lang="en-US" dirty="0">
              <a:solidFill>
                <a:srgbClr val="800000"/>
              </a:solidFill>
            </a:endParaRPr>
          </a:p>
        </p:txBody>
      </p:sp>
      <p:sp>
        <p:nvSpPr>
          <p:cNvPr id="3" name="Content Placeholder 2"/>
          <p:cNvSpPr>
            <a:spLocks noGrp="1"/>
          </p:cNvSpPr>
          <p:nvPr>
            <p:ph idx="1"/>
          </p:nvPr>
        </p:nvSpPr>
        <p:spPr/>
        <p:txBody>
          <a:bodyPr>
            <a:normAutofit fontScale="62500" lnSpcReduction="20000"/>
          </a:bodyPr>
          <a:lstStyle/>
          <a:p>
            <a:pPr>
              <a:buNone/>
            </a:pPr>
            <a:endParaRPr lang="en-US" dirty="0">
              <a:solidFill>
                <a:srgbClr val="800000"/>
              </a:solidFill>
            </a:endParaRPr>
          </a:p>
          <a:p>
            <a:r>
              <a:rPr lang="en-US" dirty="0">
                <a:solidFill>
                  <a:srgbClr val="800000"/>
                </a:solidFill>
              </a:rPr>
              <a:t>Students are expected to remain on campus during the school day including lunch. Students are allowed to leave campus to participate in approved academic programs on another campus or with an approved community partner.</a:t>
            </a:r>
          </a:p>
          <a:p>
            <a:r>
              <a:rPr lang="en-US" dirty="0">
                <a:solidFill>
                  <a:srgbClr val="800000"/>
                </a:solidFill>
              </a:rPr>
              <a:t>Sometimes, however, life’s activities or non‐school events require a student to leave during the school day. Students in this situation must have verified parent approval, via a note or phone call, prior to checking out from school. Written requests must include a time of departure and date. The student must check out and back in through the attendance office. Students who do not follow this procedure will be considered unexcused (truant) in all classes missed and will be subject to disciplinary action and grade penalty</a:t>
            </a:r>
            <a:r>
              <a:rPr lang="en-US" dirty="0" smtClean="0">
                <a:solidFill>
                  <a:srgbClr val="800000"/>
                </a:solidFill>
              </a:rPr>
              <a:t>.</a:t>
            </a:r>
          </a:p>
          <a:p>
            <a:r>
              <a:rPr lang="en-US" dirty="0" smtClean="0">
                <a:solidFill>
                  <a:srgbClr val="800000"/>
                </a:solidFill>
              </a:rPr>
              <a:t>Chevron is NOT part of the Columbia High School Campus.</a:t>
            </a:r>
          </a:p>
          <a:p>
            <a:r>
              <a:rPr lang="en-US" dirty="0" smtClean="0">
                <a:solidFill>
                  <a:srgbClr val="800000"/>
                </a:solidFill>
              </a:rPr>
              <a:t>Students who leave campus unverified or unexcused may be subject to search upon their return.</a:t>
            </a:r>
            <a:endParaRPr lang="en-US" dirty="0">
              <a:solidFill>
                <a:srgbClr val="800000"/>
              </a:solidFill>
            </a:endParaRPr>
          </a:p>
          <a:p>
            <a:endParaRPr lang="en-US" dirty="0">
              <a:solidFill>
                <a:srgbClr val="800000"/>
              </a:solidFill>
            </a:endParaRPr>
          </a:p>
        </p:txBody>
      </p:sp>
      <p:pic>
        <p:nvPicPr>
          <p:cNvPr id="5" name="Picture 4"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0" y="0"/>
            <a:ext cx="2390775" cy="1295401"/>
          </a:xfrm>
          <a:prstGeom prst="rect">
            <a:avLst/>
          </a:prstGeom>
          <a:noFill/>
        </p:spPr>
      </p:pic>
      <p:pic>
        <p:nvPicPr>
          <p:cNvPr id="6" name="Picture 5"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6753225" y="0"/>
            <a:ext cx="2390775" cy="129540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800000"/>
                </a:solidFill>
              </a:rPr>
              <a:t>DRIVING AND PARKING</a:t>
            </a:r>
            <a:br>
              <a:rPr lang="en-US" dirty="0" smtClean="0">
                <a:solidFill>
                  <a:srgbClr val="800000"/>
                </a:solidFill>
              </a:rPr>
            </a:br>
            <a:r>
              <a:rPr lang="en-US" sz="1600" dirty="0" smtClean="0">
                <a:solidFill>
                  <a:srgbClr val="800000"/>
                </a:solidFill>
              </a:rPr>
              <a:t>REFER TO PAGE 8</a:t>
            </a:r>
            <a:endParaRPr lang="en-US" dirty="0">
              <a:solidFill>
                <a:srgbClr val="800000"/>
              </a:solidFill>
            </a:endParaRPr>
          </a:p>
        </p:txBody>
      </p:sp>
      <p:sp>
        <p:nvSpPr>
          <p:cNvPr id="3" name="Content Placeholder 2"/>
          <p:cNvSpPr>
            <a:spLocks noGrp="1"/>
          </p:cNvSpPr>
          <p:nvPr>
            <p:ph idx="1"/>
          </p:nvPr>
        </p:nvSpPr>
        <p:spPr>
          <a:xfrm>
            <a:off x="381000" y="1143000"/>
            <a:ext cx="8229600" cy="4525963"/>
          </a:xfrm>
        </p:spPr>
        <p:txBody>
          <a:bodyPr>
            <a:normAutofit fontScale="70000" lnSpcReduction="20000"/>
          </a:bodyPr>
          <a:lstStyle/>
          <a:p>
            <a:pPr>
              <a:buNone/>
            </a:pPr>
            <a:endParaRPr lang="en-US" dirty="0">
              <a:solidFill>
                <a:srgbClr val="800000"/>
              </a:solidFill>
            </a:endParaRPr>
          </a:p>
          <a:p>
            <a:r>
              <a:rPr lang="en-US" dirty="0" smtClean="0">
                <a:solidFill>
                  <a:srgbClr val="800000"/>
                </a:solidFill>
              </a:rPr>
              <a:t>Students </a:t>
            </a:r>
            <a:r>
              <a:rPr lang="en-US" dirty="0">
                <a:solidFill>
                  <a:srgbClr val="800000"/>
                </a:solidFill>
              </a:rPr>
              <a:t>are welcome to drive to school and park in designated areas as long as they are careful of the health, </a:t>
            </a:r>
            <a:r>
              <a:rPr lang="en-US" dirty="0" smtClean="0">
                <a:solidFill>
                  <a:srgbClr val="800000"/>
                </a:solidFill>
              </a:rPr>
              <a:t>safety, and </a:t>
            </a:r>
            <a:r>
              <a:rPr lang="en-US" dirty="0">
                <a:solidFill>
                  <a:srgbClr val="800000"/>
                </a:solidFill>
              </a:rPr>
              <a:t>welfare of their fellow students, faculty and staff, and of the general community. Parking privileges may </a:t>
            </a:r>
            <a:r>
              <a:rPr lang="en-US" dirty="0" smtClean="0">
                <a:solidFill>
                  <a:srgbClr val="800000"/>
                </a:solidFill>
              </a:rPr>
              <a:t>be revoked </a:t>
            </a:r>
            <a:r>
              <a:rPr lang="en-US" dirty="0">
                <a:solidFill>
                  <a:srgbClr val="800000"/>
                </a:solidFill>
              </a:rPr>
              <a:t>if students in any way endanger others. Police citations will be issued for violation of public law. </a:t>
            </a:r>
            <a:r>
              <a:rPr lang="en-US" dirty="0" smtClean="0">
                <a:solidFill>
                  <a:srgbClr val="800000"/>
                </a:solidFill>
              </a:rPr>
              <a:t>Students who </a:t>
            </a:r>
            <a:r>
              <a:rPr lang="en-US" dirty="0">
                <a:solidFill>
                  <a:srgbClr val="800000"/>
                </a:solidFill>
              </a:rPr>
              <a:t>want to park their cars in the designated school parking areas must obtain a parking permit from the </a:t>
            </a:r>
            <a:r>
              <a:rPr lang="en-US" dirty="0" smtClean="0">
                <a:solidFill>
                  <a:srgbClr val="800000"/>
                </a:solidFill>
              </a:rPr>
              <a:t>attendance office </a:t>
            </a:r>
            <a:r>
              <a:rPr lang="en-US" dirty="0">
                <a:solidFill>
                  <a:srgbClr val="800000"/>
                </a:solidFill>
              </a:rPr>
              <a:t>and display the parking permit where it can be seen. The car registration and a driver’s license are required </a:t>
            </a:r>
            <a:r>
              <a:rPr lang="en-US" dirty="0" smtClean="0">
                <a:solidFill>
                  <a:srgbClr val="800000"/>
                </a:solidFill>
              </a:rPr>
              <a:t>to obtain </a:t>
            </a:r>
            <a:r>
              <a:rPr lang="en-US" dirty="0">
                <a:solidFill>
                  <a:srgbClr val="800000"/>
                </a:solidFill>
              </a:rPr>
              <a:t>a parking permit. Parking in unauthorized locations on school property is not permitted, and vehicles may </a:t>
            </a:r>
            <a:r>
              <a:rPr lang="en-US" dirty="0" smtClean="0">
                <a:solidFill>
                  <a:srgbClr val="800000"/>
                </a:solidFill>
              </a:rPr>
              <a:t>be towed</a:t>
            </a:r>
            <a:r>
              <a:rPr lang="en-US" dirty="0">
                <a:solidFill>
                  <a:srgbClr val="800000"/>
                </a:solidFill>
              </a:rPr>
              <a:t>, or driving privileges may be revoked.</a:t>
            </a:r>
          </a:p>
          <a:p>
            <a:endParaRPr lang="en-US" dirty="0">
              <a:solidFill>
                <a:srgbClr val="800000"/>
              </a:solidFill>
            </a:endParaRPr>
          </a:p>
          <a:p>
            <a:endParaRPr lang="en-US" dirty="0">
              <a:solidFill>
                <a:srgbClr val="800000"/>
              </a:solidFill>
            </a:endParaRPr>
          </a:p>
        </p:txBody>
      </p:sp>
      <p:pic>
        <p:nvPicPr>
          <p:cNvPr id="5" name="Picture 4"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1" y="1"/>
            <a:ext cx="1828236" cy="990599"/>
          </a:xfrm>
          <a:prstGeom prst="rect">
            <a:avLst/>
          </a:prstGeom>
          <a:noFill/>
        </p:spPr>
      </p:pic>
      <p:pic>
        <p:nvPicPr>
          <p:cNvPr id="6" name="Picture 5" descr="http://t3.gstatic.com/images?q=tbn:ANd9GcSf2BtTk1P30Ys4WyYfAsLJdrpFO76HGn1-tpFZDwWd2RbzEU55kQ">
            <a:hlinkClick r:id="rId3"/>
          </p:cNvPr>
          <p:cNvPicPr>
            <a:picLocks noChangeAspect="1" noChangeArrowheads="1"/>
          </p:cNvPicPr>
          <p:nvPr/>
        </p:nvPicPr>
        <p:blipFill>
          <a:blip r:embed="rId4" cstate="print"/>
          <a:srcRect/>
          <a:stretch>
            <a:fillRect/>
          </a:stretch>
        </p:blipFill>
        <p:spPr bwMode="auto">
          <a:xfrm>
            <a:off x="7315763" y="0"/>
            <a:ext cx="1828237" cy="990599"/>
          </a:xfrm>
          <a:prstGeom prst="rect">
            <a:avLst/>
          </a:prstGeom>
          <a:noFill/>
        </p:spPr>
      </p:pic>
      <p:pic>
        <p:nvPicPr>
          <p:cNvPr id="53250" name="Picture 2" descr="C:\Users\Tracy\AppData\Local\Microsoft\Windows\Temporary Internet Files\Content.IE5\2WEYK2UA\MC900383794[1].wmf"/>
          <p:cNvPicPr>
            <a:picLocks noChangeAspect="1" noChangeArrowheads="1"/>
          </p:cNvPicPr>
          <p:nvPr/>
        </p:nvPicPr>
        <p:blipFill>
          <a:blip r:embed="rId5" cstate="print"/>
          <a:srcRect/>
          <a:stretch>
            <a:fillRect/>
          </a:stretch>
        </p:blipFill>
        <p:spPr bwMode="auto">
          <a:xfrm>
            <a:off x="3810000" y="4876800"/>
            <a:ext cx="1576426" cy="1647639"/>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1272</Words>
  <Application>Microsoft Office PowerPoint</Application>
  <PresentationFormat>On-screen Show (4:3)</PresentationFormat>
  <Paragraphs>102</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 CENA</vt:lpstr>
      <vt:lpstr>Arial</vt:lpstr>
      <vt:lpstr>Arno Pro</vt:lpstr>
      <vt:lpstr>Calibri</vt:lpstr>
      <vt:lpstr>Constantia</vt:lpstr>
      <vt:lpstr>Office Theme</vt:lpstr>
      <vt:lpstr>BEHAVIOR EXPECTATIONS REFER TO PAGE 16</vt:lpstr>
      <vt:lpstr>BEHAVIOR EXPECTATIONS</vt:lpstr>
      <vt:lpstr>ATTENDANCE REFER TO PAGE 14</vt:lpstr>
      <vt:lpstr>ATTENDANCE REFER TO PAGE 3</vt:lpstr>
      <vt:lpstr>ATTENDANCE REFER TO PAGE 15</vt:lpstr>
      <vt:lpstr>ATTENDANCE</vt:lpstr>
      <vt:lpstr>ATTENDANCE REFER TO PAGE 15</vt:lpstr>
      <vt:lpstr>CLOSED CAMPUS REFER TO PAGE 15</vt:lpstr>
      <vt:lpstr>DRIVING AND PARKING REFER TO PAGE 8</vt:lpstr>
      <vt:lpstr>OPEN PERIOD REFER TO PAGE 16</vt:lpstr>
      <vt:lpstr>Welcome to CHS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Diplock Family</dc:creator>
  <cp:lastModifiedBy>Diplock, Phil</cp:lastModifiedBy>
  <cp:revision>14</cp:revision>
  <dcterms:created xsi:type="dcterms:W3CDTF">2013-08-18T23:56:21Z</dcterms:created>
  <dcterms:modified xsi:type="dcterms:W3CDTF">2015-08-13T18:20:25Z</dcterms:modified>
</cp:coreProperties>
</file>